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2" r:id="rId2"/>
    <p:sldMasterId id="2147483683" r:id="rId3"/>
  </p:sldMasterIdLst>
  <p:notesMasterIdLst>
    <p:notesMasterId r:id="rId26"/>
  </p:notesMasterIdLst>
  <p:sldIdLst>
    <p:sldId id="256" r:id="rId4"/>
    <p:sldId id="257" r:id="rId5"/>
    <p:sldId id="263" r:id="rId6"/>
    <p:sldId id="264" r:id="rId7"/>
    <p:sldId id="265" r:id="rId8"/>
    <p:sldId id="266" r:id="rId9"/>
    <p:sldId id="267" r:id="rId10"/>
    <p:sldId id="269" r:id="rId11"/>
    <p:sldId id="272" r:id="rId12"/>
    <p:sldId id="271" r:id="rId13"/>
    <p:sldId id="259" r:id="rId14"/>
    <p:sldId id="276" r:id="rId15"/>
    <p:sldId id="277" r:id="rId16"/>
    <p:sldId id="278" r:id="rId17"/>
    <p:sldId id="279" r:id="rId18"/>
    <p:sldId id="285" r:id="rId19"/>
    <p:sldId id="287" r:id="rId20"/>
    <p:sldId id="275" r:id="rId21"/>
    <p:sldId id="280" r:id="rId22"/>
    <p:sldId id="281" r:id="rId23"/>
    <p:sldId id="262" r:id="rId24"/>
    <p:sldId id="258"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FFDC"/>
    <a:srgbClr val="E4D2F2"/>
    <a:srgbClr val="99FFCC"/>
    <a:srgbClr val="99FF99"/>
    <a:srgbClr val="003366"/>
    <a:srgbClr val="800000"/>
    <a:srgbClr val="0066CC"/>
    <a:srgbClr val="3399FF"/>
    <a:srgbClr val="0099FF"/>
    <a:srgbClr val="29A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88" autoAdjust="0"/>
    <p:restoredTop sz="94660"/>
  </p:normalViewPr>
  <p:slideViewPr>
    <p:cSldViewPr>
      <p:cViewPr varScale="1">
        <p:scale>
          <a:sx n="75" d="100"/>
          <a:sy n="75" d="100"/>
        </p:scale>
        <p:origin x="-1864" y="-104"/>
      </p:cViewPr>
      <p:guideLst>
        <p:guide orient="horz"/>
        <p:guide pos="575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8" name="Header Placeholder 1"/>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endParaRPr lang="en-US"/>
          </a:p>
        </p:txBody>
      </p:sp>
      <p:sp>
        <p:nvSpPr>
          <p:cNvPr id="4099" name="Date Placeholder 2"/>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D049ABF2-0195-4095-A724-CE76624FD6FB}" type="datetimeFigureOut">
              <a:rPr lang="en-US"/>
              <a:pPr/>
              <a:t>12/17/15</a:t>
            </a:fld>
            <a:endParaRPr lang="en-US"/>
          </a:p>
        </p:txBody>
      </p:sp>
      <p:sp>
        <p:nvSpPr>
          <p:cNvPr id="4100" name="Slide Image Placeholder 3"/>
          <p:cNvSpPr>
            <a:spLocks noGrp="1" noRot="1" noChangeAspect="1" noChangeArrowheads="1"/>
          </p:cNvSpPr>
          <p:nvPr>
            <p:ph type="sldImg" idx="2"/>
          </p:nvPr>
        </p:nvSpPr>
        <p:spPr bwMode="auto">
          <a:xfrm>
            <a:off x="1143000" y="685800"/>
            <a:ext cx="4572000" cy="3429000"/>
          </a:xfrm>
          <a:prstGeom prst="rect">
            <a:avLst/>
          </a:prstGeom>
          <a:noFill/>
          <a:ln w="9525">
            <a:noFill/>
            <a:miter lim="800000"/>
            <a:headEnd/>
            <a:tailEnd/>
          </a:ln>
        </p:spPr>
      </p:sp>
      <p:sp>
        <p:nvSpPr>
          <p:cNvPr id="4101" name="Notes Placeholder 4"/>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Footer Placeholder 5"/>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endParaRPr lang="en-US"/>
          </a:p>
        </p:txBody>
      </p:sp>
      <p:sp>
        <p:nvSpPr>
          <p:cNvPr id="4103" name="Slide Number Placeholder 6"/>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261260C6-212B-4318-929D-E45195CB6899}" type="slidenum">
              <a:rPr lang="en-US"/>
              <a:pPr/>
              <a:t>‹#›</a:t>
            </a:fld>
            <a:endParaRPr lang="en-US"/>
          </a:p>
        </p:txBody>
      </p:sp>
    </p:spTree>
    <p:extLst>
      <p:ext uri="{BB962C8B-B14F-4D97-AF65-F5344CB8AC3E}">
        <p14:creationId xmlns:p14="http://schemas.microsoft.com/office/powerpoint/2010/main" val="5817740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BỎ QUA</a:t>
            </a:r>
          </a:p>
        </p:txBody>
      </p:sp>
      <p:sp>
        <p:nvSpPr>
          <p:cNvPr id="4" name="Slide Number Placeholder 3"/>
          <p:cNvSpPr>
            <a:spLocks noGrp="1"/>
          </p:cNvSpPr>
          <p:nvPr>
            <p:ph type="sldNum" sz="quarter" idx="10"/>
          </p:nvPr>
        </p:nvSpPr>
        <p:spPr/>
        <p:txBody>
          <a:bodyPr/>
          <a:lstStyle/>
          <a:p>
            <a:fld id="{261260C6-212B-4318-929D-E45195CB6899}" type="slidenum">
              <a:rPr lang="en-US"/>
              <a:pPr/>
              <a:t>6</a:t>
            </a:fld>
            <a:endParaRPr lang="en-US"/>
          </a:p>
        </p:txBody>
      </p:sp>
    </p:spTree>
    <p:extLst>
      <p:ext uri="{BB962C8B-B14F-4D97-AF65-F5344CB8AC3E}">
        <p14:creationId xmlns:p14="http://schemas.microsoft.com/office/powerpoint/2010/main" val="4267524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BỎ QUA</a:t>
            </a:r>
          </a:p>
        </p:txBody>
      </p:sp>
      <p:sp>
        <p:nvSpPr>
          <p:cNvPr id="4" name="Slide Number Placeholder 3"/>
          <p:cNvSpPr>
            <a:spLocks noGrp="1"/>
          </p:cNvSpPr>
          <p:nvPr>
            <p:ph type="sldNum" sz="quarter" idx="10"/>
          </p:nvPr>
        </p:nvSpPr>
        <p:spPr/>
        <p:txBody>
          <a:bodyPr/>
          <a:lstStyle/>
          <a:p>
            <a:fld id="{261260C6-212B-4318-929D-E45195CB6899}" type="slidenum">
              <a:rPr lang="en-US"/>
              <a:pPr/>
              <a:t>7</a:t>
            </a:fld>
            <a:endParaRPr lang="en-US"/>
          </a:p>
        </p:txBody>
      </p:sp>
    </p:spTree>
    <p:extLst>
      <p:ext uri="{BB962C8B-B14F-4D97-AF65-F5344CB8AC3E}">
        <p14:creationId xmlns:p14="http://schemas.microsoft.com/office/powerpoint/2010/main" val="1766174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EEA799C1-52AA-4A1A-8DD1-4FFDA5BFB056}" type="datetime1">
              <a:rPr lang="en-US" smtClean="0"/>
              <a:t>12/17/15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FE2AC39-73BD-43B6-A5C6-E6AAC8BD7D3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42BB8DB-1B9E-4F59-8B52-A4ADB4C376B2}" type="datetime1">
              <a:rPr lang="en-US" smtClean="0"/>
              <a:t>12/17/15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EB1553-DAE8-40F5-B9FD-7414127DE3E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811DA4E-7D0A-49B7-B658-68D4EBBABAE7}" type="datetime1">
              <a:rPr lang="en-US" smtClean="0"/>
              <a:t>12/17/15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182B49-F37F-4B0E-B38C-FD34E77F2AA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A49C3B16-CDDC-4BD4-B4A6-22589CADE841}" type="datetime1">
              <a:rPr lang="en-US" smtClean="0"/>
              <a:t>12/17/15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81C9722-5C36-477A-ACB9-24B88F897896}"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6D5FE10-D3AC-4837-8FCB-89EDF1E199E0}" type="datetime1">
              <a:rPr lang="en-US" smtClean="0"/>
              <a:t>12/17/15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D447A9-28FD-4144-A203-C4E85DCE05DB}"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61BBC35-7E42-4065-ABE7-024CD76DD8B5}" type="datetime1">
              <a:rPr lang="en-US" smtClean="0"/>
              <a:t>12/17/15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C16516-851B-4066-BD31-BA54579AA07C}"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0412015D-98D4-486C-A792-E7910E389A14}" type="datetime1">
              <a:rPr lang="en-US" smtClean="0"/>
              <a:t>12/17/15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919DD39-BDFD-4795-BFA3-75485A43CB91}"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43EC45DA-28DA-43EE-A199-C5FBB99B8EA5}" type="datetime1">
              <a:rPr lang="en-US" smtClean="0"/>
              <a:t>12/17/15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92D9DD2-3EEC-429F-B3CB-931E56E4A06B}"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368CC427-D2F0-49AE-8A5B-410F75771A55}" type="datetime1">
              <a:rPr lang="en-US" smtClean="0"/>
              <a:t>12/17/15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0308FE9-D5F8-4324-BB84-CB9BEF2FDF81}"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29EBC768-745C-4467-A9AF-8016DF8737E7}" type="datetime1">
              <a:rPr lang="en-US" smtClean="0"/>
              <a:t>12/17/15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54A7899-41A5-4D59-8B93-33427CA8872A}"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1F2BD62-A7EF-41BA-8569-AFFA3AE42113}" type="datetime1">
              <a:rPr lang="en-US" smtClean="0"/>
              <a:t>12/17/15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D3FFD2-83C4-478B-BFAE-C50E250160F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B6355E6-D1BE-47AD-8E05-EF2FA9F35BF3}" type="datetime1">
              <a:rPr lang="en-US" smtClean="0"/>
              <a:t>12/17/15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AB96685-CE66-42F8-ADD7-648727375FCB}"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7AAE2CA-22D0-454E-8CDD-647649F20DEE}" type="datetime1">
              <a:rPr lang="en-US" smtClean="0"/>
              <a:t>12/17/15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9077621-65E4-4336-BD55-84884EEA9585}"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2463B04-0EA3-4309-A285-77A991172F40}" type="datetime1">
              <a:rPr lang="en-US" smtClean="0"/>
              <a:t>12/17/15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9589080-9F4A-430F-800A-94EC49E54715}"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5DD141C-7E32-46EB-9874-7FE2E2BB90DA}" type="datetime1">
              <a:rPr lang="en-US" smtClean="0"/>
              <a:t>12/17/15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17BDAD-C1F8-460F-A0F9-2D2E0A67C405}"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EF6DE34D-5FFF-4498-B016-F1CEBFE8FF18}" type="datetime1">
              <a:rPr lang="en-US" smtClean="0"/>
              <a:t>12/17/15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C5D773-C1F2-4D04-BFA6-9F4B290CFEB1}"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A58FD7A-C657-4BEA-9235-0F43BDE5B877}" type="datetime1">
              <a:rPr lang="en-US" smtClean="0"/>
              <a:t>12/17/15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62EB2AA-7A41-4E6E-B42C-986172F4A84B}"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D2165B1-10E4-4C8F-BFC4-12915814E0B4}" type="datetime1">
              <a:rPr lang="en-US" smtClean="0"/>
              <a:t>12/17/15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FA11106-9674-41E6-BF0D-DF4CCC7241CB}"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359E743F-958C-4BDC-8736-A679965E5272}" type="datetime1">
              <a:rPr lang="en-US" smtClean="0"/>
              <a:t>12/17/15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D83A448-C51E-4C67-8226-27CF12C3C8CE}"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DB46F5AC-8EFA-4BD9-980E-D48C595AA1D8}" type="datetime1">
              <a:rPr lang="en-US" smtClean="0"/>
              <a:t>12/17/15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459C903-49A4-40E4-A83B-82F057FA15FA}"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F5012E9D-E694-4E00-A164-58F8165E74CC}" type="datetime1">
              <a:rPr lang="en-US" smtClean="0"/>
              <a:t>12/17/15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0AB07C2-3BE4-46A6-96E3-BFF3AE958CDE}"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44AEDB95-1D03-410F-A8F3-639569CBD47A}" type="datetime1">
              <a:rPr lang="en-US" smtClean="0"/>
              <a:t>12/17/15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95DF292-0D25-404B-BA3B-9987DBB7081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FC9039E-C182-422E-A9A8-7AA293F151AE}" type="datetime1">
              <a:rPr lang="en-US" smtClean="0"/>
              <a:t>12/17/15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0F974F-AC5B-4AA9-A284-3FE665453942}"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DF4996A-6543-4071-B420-2CFA57E044BE}" type="datetime1">
              <a:rPr lang="en-US" smtClean="0"/>
              <a:t>12/17/15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3136D0D-1DE1-4FCC-96F7-C60725686A21}"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09651FA-279F-443B-AA89-542716A37080}" type="datetime1">
              <a:rPr lang="en-US" smtClean="0"/>
              <a:t>12/17/15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C93814-C93A-4396-A880-B132939840F7}"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63B9654-C9F1-4876-AE17-B0F34C5C67A9}" type="datetime1">
              <a:rPr lang="en-US" smtClean="0"/>
              <a:t>12/17/15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2528BB-8BC7-4402-B051-BE99F2856C4D}"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54E4D5A-8231-4D4C-8BB3-4FB07FC1B072}" type="datetime1">
              <a:rPr lang="en-US" smtClean="0"/>
              <a:t>12/17/15</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898FBDD-2148-426C-9F20-290485EAF40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0B49EDD-CDD3-4E6E-A350-71BAC212BCC3}" type="datetime1">
              <a:rPr lang="en-US" smtClean="0"/>
              <a:t>12/17/15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7632BB0-5983-4E4C-83B6-92F91629AC8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07580775-93EA-415F-A311-CE67A3C5B6EE}" type="datetime1">
              <a:rPr lang="en-US" smtClean="0"/>
              <a:t>12/17/15</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4535902-E16F-4AAC-8431-EA58C034E15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3440F7AA-6DAC-4A93-950F-BEA90F890736}" type="datetime1">
              <a:rPr lang="en-US" smtClean="0"/>
              <a:t>12/17/15</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27D78DF-BF6E-4B35-803D-9415CBBAE7D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76C2FAB3-BFFE-47B5-BBC4-46DF033F4C81}" type="datetime1">
              <a:rPr lang="en-US" smtClean="0"/>
              <a:t>12/17/15</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5DFBB3D-FF66-4686-AFFD-48CEEAF79EC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22DE1CF-BF4E-4AE4-B782-F4F178F59D66}" type="datetime1">
              <a:rPr lang="en-US" smtClean="0"/>
              <a:t>12/17/15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4CEB31E-DE78-4212-BB6D-84C4ECBD637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1464600-C837-47E2-8867-D213CEAB49DA}" type="datetime1">
              <a:rPr lang="en-US" smtClean="0"/>
              <a:t>12/17/15</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829A28-BBD8-4235-9C10-C2D68E3A56B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4.jpeg"/><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单击此处编辑母版标题样式</a:t>
            </a:r>
          </a:p>
        </p:txBody>
      </p:sp>
      <p:sp>
        <p:nvSpPr>
          <p:cNvPr id="1027" name="Text Placeholder 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单击此处编辑母版文本样式</a:t>
            </a:r>
          </a:p>
          <a:p>
            <a:pPr lvl="1"/>
            <a:r>
              <a:rPr lang="en-US" smtClean="0"/>
              <a:t>第二级</a:t>
            </a:r>
          </a:p>
          <a:p>
            <a:pPr lvl="2"/>
            <a:r>
              <a:rPr lang="en-US" smtClean="0"/>
              <a:t>第三级</a:t>
            </a:r>
          </a:p>
          <a:p>
            <a:pPr lvl="3"/>
            <a:r>
              <a:rPr lang="en-US" smtClean="0"/>
              <a:t>第四级</a:t>
            </a:r>
          </a:p>
          <a:p>
            <a:pPr lvl="4"/>
            <a:r>
              <a:rPr lang="en-US" smtClean="0"/>
              <a:t>第五级</a:t>
            </a:r>
          </a:p>
        </p:txBody>
      </p:sp>
      <p:sp>
        <p:nvSpPr>
          <p:cNvPr id="1028" name="Date Placeholder 3"/>
          <p:cNvSpPr>
            <a:spLocks noGrp="1" noChangeArrowheads="1"/>
          </p:cNvSpPr>
          <p:nvPr>
            <p:ph type="dt" sz="half" idx="2"/>
          </p:nvPr>
        </p:nvSpPr>
        <p:spPr bwMode="auto">
          <a:xfrm>
            <a:off x="457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1200">
                <a:solidFill>
                  <a:srgbClr val="0C3226"/>
                </a:solidFill>
                <a:latin typeface="+mn-lt"/>
              </a:defRPr>
            </a:lvl1pPr>
          </a:lstStyle>
          <a:p>
            <a:fld id="{C934037C-F93E-469A-B597-B8946FDAEDEF}" type="datetime1">
              <a:rPr lang="en-US" smtClean="0"/>
              <a:t>12/17/15</a:t>
            </a:fld>
            <a:endParaRPr lang="en-US"/>
          </a:p>
        </p:txBody>
      </p:sp>
      <p:sp>
        <p:nvSpPr>
          <p:cNvPr id="1029" name="Footer Placeholder 4"/>
          <p:cNvSpPr>
            <a:spLocks noGrp="1" noChangeArrowheads="1"/>
          </p:cNvSpPr>
          <p:nvPr>
            <p:ph type="ftr" sz="quarter" idx="3"/>
          </p:nvPr>
        </p:nvSpPr>
        <p:spPr bwMode="auto">
          <a:xfrm>
            <a:off x="3124200" y="6356350"/>
            <a:ext cx="2895600" cy="365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200">
                <a:solidFill>
                  <a:srgbClr val="0C3226"/>
                </a:solidFill>
                <a:latin typeface="+mn-lt"/>
              </a:defRPr>
            </a:lvl1pPr>
          </a:lstStyle>
          <a:p>
            <a:endParaRPr lang="en-US"/>
          </a:p>
        </p:txBody>
      </p:sp>
      <p:sp>
        <p:nvSpPr>
          <p:cNvPr id="1030" name="Slide Number Placeholder 5"/>
          <p:cNvSpPr>
            <a:spLocks noGrp="1" noChangeArrowheads="1"/>
          </p:cNvSpPr>
          <p:nvPr>
            <p:ph type="sldNum" sz="quarter" idx="4"/>
          </p:nvPr>
        </p:nvSpPr>
        <p:spPr bwMode="auto">
          <a:xfrm>
            <a:off x="6553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200">
                <a:solidFill>
                  <a:srgbClr val="0C3226"/>
                </a:solidFill>
                <a:latin typeface="+mn-lt"/>
              </a:defRPr>
            </a:lvl1pPr>
          </a:lstStyle>
          <a:p>
            <a:fld id="{BCB7EDA4-F043-4980-B459-D96EAD0FB2E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ftr="0" dt="0"/>
  <p:txStyles>
    <p:titleStyle>
      <a:lvl1pPr algn="ctr" rtl="0" eaLnBrk="0" fontAlgn="base" hangingPunct="0">
        <a:spcBef>
          <a:spcPct val="0"/>
        </a:spcBef>
        <a:spcAft>
          <a:spcPct val="0"/>
        </a:spcAft>
        <a:defRPr sz="4400" b="1">
          <a:solidFill>
            <a:srgbClr val="00133A"/>
          </a:solidFill>
          <a:latin typeface="+mj-lt"/>
          <a:ea typeface="+mj-ea"/>
          <a:cs typeface="+mj-cs"/>
        </a:defRPr>
      </a:lvl1pPr>
      <a:lvl2pPr algn="ctr" rtl="0" eaLnBrk="0" fontAlgn="base" hangingPunct="0">
        <a:spcBef>
          <a:spcPct val="0"/>
        </a:spcBef>
        <a:spcAft>
          <a:spcPct val="0"/>
        </a:spcAft>
        <a:defRPr sz="4400" b="1">
          <a:solidFill>
            <a:srgbClr val="00133A"/>
          </a:solidFill>
          <a:latin typeface="Verdana" pitchFamily="34" charset="0"/>
          <a:cs typeface="Tahoma" pitchFamily="34" charset="0"/>
        </a:defRPr>
      </a:lvl2pPr>
      <a:lvl3pPr algn="ctr" rtl="0" eaLnBrk="0" fontAlgn="base" hangingPunct="0">
        <a:spcBef>
          <a:spcPct val="0"/>
        </a:spcBef>
        <a:spcAft>
          <a:spcPct val="0"/>
        </a:spcAft>
        <a:defRPr sz="4400" b="1">
          <a:solidFill>
            <a:srgbClr val="00133A"/>
          </a:solidFill>
          <a:latin typeface="Verdana" pitchFamily="34" charset="0"/>
          <a:cs typeface="Tahoma" pitchFamily="34" charset="0"/>
        </a:defRPr>
      </a:lvl3pPr>
      <a:lvl4pPr algn="ctr" rtl="0" eaLnBrk="0" fontAlgn="base" hangingPunct="0">
        <a:spcBef>
          <a:spcPct val="0"/>
        </a:spcBef>
        <a:spcAft>
          <a:spcPct val="0"/>
        </a:spcAft>
        <a:defRPr sz="4400" b="1">
          <a:solidFill>
            <a:srgbClr val="00133A"/>
          </a:solidFill>
          <a:latin typeface="Verdana" pitchFamily="34" charset="0"/>
          <a:cs typeface="Tahoma" pitchFamily="34" charset="0"/>
        </a:defRPr>
      </a:lvl4pPr>
      <a:lvl5pPr algn="ctr" rtl="0" eaLnBrk="0" fontAlgn="base" hangingPunct="0">
        <a:spcBef>
          <a:spcPct val="0"/>
        </a:spcBef>
        <a:spcAft>
          <a:spcPct val="0"/>
        </a:spcAft>
        <a:defRPr sz="4400" b="1">
          <a:solidFill>
            <a:srgbClr val="00133A"/>
          </a:solidFill>
          <a:latin typeface="Verdana" pitchFamily="34" charset="0"/>
          <a:cs typeface="Tahoma" pitchFamily="34" charset="0"/>
        </a:defRPr>
      </a:lvl5pPr>
      <a:lvl6pPr marL="457200" algn="ctr" rtl="0" eaLnBrk="0" fontAlgn="base" hangingPunct="0">
        <a:spcBef>
          <a:spcPct val="0"/>
        </a:spcBef>
        <a:spcAft>
          <a:spcPct val="0"/>
        </a:spcAft>
        <a:defRPr sz="4400" b="1">
          <a:solidFill>
            <a:srgbClr val="00133A"/>
          </a:solidFill>
          <a:latin typeface="Verdana" pitchFamily="34" charset="0"/>
          <a:cs typeface="Tahoma" pitchFamily="34" charset="0"/>
        </a:defRPr>
      </a:lvl6pPr>
      <a:lvl7pPr marL="914400" algn="ctr" rtl="0" eaLnBrk="0" fontAlgn="base" hangingPunct="0">
        <a:spcBef>
          <a:spcPct val="0"/>
        </a:spcBef>
        <a:spcAft>
          <a:spcPct val="0"/>
        </a:spcAft>
        <a:defRPr sz="4400" b="1">
          <a:solidFill>
            <a:srgbClr val="00133A"/>
          </a:solidFill>
          <a:latin typeface="Verdana" pitchFamily="34" charset="0"/>
          <a:cs typeface="Tahoma" pitchFamily="34" charset="0"/>
        </a:defRPr>
      </a:lvl7pPr>
      <a:lvl8pPr marL="1371600" algn="ctr" rtl="0" eaLnBrk="0" fontAlgn="base" hangingPunct="0">
        <a:spcBef>
          <a:spcPct val="0"/>
        </a:spcBef>
        <a:spcAft>
          <a:spcPct val="0"/>
        </a:spcAft>
        <a:defRPr sz="4400" b="1">
          <a:solidFill>
            <a:srgbClr val="00133A"/>
          </a:solidFill>
          <a:latin typeface="Verdana" pitchFamily="34" charset="0"/>
          <a:cs typeface="Tahoma" pitchFamily="34" charset="0"/>
        </a:defRPr>
      </a:lvl8pPr>
      <a:lvl9pPr marL="1828800" algn="ctr" rtl="0" eaLnBrk="0" fontAlgn="base" hangingPunct="0">
        <a:spcBef>
          <a:spcPct val="0"/>
        </a:spcBef>
        <a:spcAft>
          <a:spcPct val="0"/>
        </a:spcAft>
        <a:defRPr sz="4400" b="1">
          <a:solidFill>
            <a:srgbClr val="00133A"/>
          </a:solidFill>
          <a:latin typeface="Verdana" pitchFamily="34" charset="0"/>
          <a:cs typeface="Tahoma" pitchFamily="34" charset="0"/>
        </a:defRPr>
      </a:lvl9pPr>
    </p:titleStyle>
    <p:bodyStyle>
      <a:lvl1pPr marL="342900" indent="-342900" algn="l" rtl="0" eaLnBrk="0" fontAlgn="base" hangingPunct="0">
        <a:spcBef>
          <a:spcPct val="20000"/>
        </a:spcBef>
        <a:spcAft>
          <a:spcPct val="0"/>
        </a:spcAft>
        <a:buBlip>
          <a:blip r:embed="rId14"/>
        </a:buBlip>
        <a:defRPr sz="3200">
          <a:solidFill>
            <a:srgbClr val="104031"/>
          </a:solidFill>
          <a:latin typeface="+mn-lt"/>
          <a:ea typeface="+mn-ea"/>
          <a:cs typeface="+mn-cs"/>
        </a:defRPr>
      </a:lvl1pPr>
      <a:lvl2pPr marL="742950" indent="-285750" algn="l" rtl="0" eaLnBrk="0" fontAlgn="base" hangingPunct="0">
        <a:spcBef>
          <a:spcPct val="20000"/>
        </a:spcBef>
        <a:spcAft>
          <a:spcPct val="0"/>
        </a:spcAft>
        <a:buBlip>
          <a:blip r:embed="rId15"/>
        </a:buBlip>
        <a:defRPr sz="2800">
          <a:solidFill>
            <a:srgbClr val="104031"/>
          </a:solidFill>
          <a:latin typeface="+mn-lt"/>
        </a:defRPr>
      </a:lvl2pPr>
      <a:lvl3pPr marL="1143000" indent="-228600" algn="l" rtl="0" eaLnBrk="0" fontAlgn="base" hangingPunct="0">
        <a:spcBef>
          <a:spcPct val="20000"/>
        </a:spcBef>
        <a:spcAft>
          <a:spcPct val="0"/>
        </a:spcAft>
        <a:buBlip>
          <a:blip r:embed="rId14"/>
        </a:buBlip>
        <a:defRPr sz="2400">
          <a:solidFill>
            <a:srgbClr val="104031"/>
          </a:solidFill>
          <a:latin typeface="+mn-lt"/>
        </a:defRPr>
      </a:lvl3pPr>
      <a:lvl4pPr marL="1600200" indent="-228600" algn="l" rtl="0" eaLnBrk="0" fontAlgn="base" hangingPunct="0">
        <a:spcBef>
          <a:spcPct val="20000"/>
        </a:spcBef>
        <a:spcAft>
          <a:spcPct val="0"/>
        </a:spcAft>
        <a:buBlip>
          <a:blip r:embed="rId15"/>
        </a:buBlip>
        <a:defRPr sz="2000">
          <a:solidFill>
            <a:srgbClr val="104031"/>
          </a:solidFill>
          <a:latin typeface="+mn-lt"/>
        </a:defRPr>
      </a:lvl4pPr>
      <a:lvl5pPr marL="2057400" indent="-228600" algn="l" rtl="0" eaLnBrk="0" fontAlgn="base" hangingPunct="0">
        <a:spcBef>
          <a:spcPct val="20000"/>
        </a:spcBef>
        <a:spcAft>
          <a:spcPct val="0"/>
        </a:spcAft>
        <a:buBlip>
          <a:blip r:embed="rId14"/>
        </a:buBlip>
        <a:defRPr sz="2000">
          <a:solidFill>
            <a:srgbClr val="104031"/>
          </a:solidFill>
          <a:latin typeface="+mn-lt"/>
        </a:defRPr>
      </a:lvl5pPr>
      <a:lvl6pPr marL="2514600" indent="-228600" algn="l" rtl="0" eaLnBrk="0" fontAlgn="base" hangingPunct="0">
        <a:spcBef>
          <a:spcPct val="20000"/>
        </a:spcBef>
        <a:spcAft>
          <a:spcPct val="0"/>
        </a:spcAft>
        <a:buBlip>
          <a:blip r:embed="rId14"/>
        </a:buBlip>
        <a:defRPr sz="2000">
          <a:solidFill>
            <a:srgbClr val="104031"/>
          </a:solidFill>
          <a:latin typeface="+mn-lt"/>
        </a:defRPr>
      </a:lvl6pPr>
      <a:lvl7pPr marL="2971800" indent="-228600" algn="l" rtl="0" eaLnBrk="0" fontAlgn="base" hangingPunct="0">
        <a:spcBef>
          <a:spcPct val="20000"/>
        </a:spcBef>
        <a:spcAft>
          <a:spcPct val="0"/>
        </a:spcAft>
        <a:buBlip>
          <a:blip r:embed="rId14"/>
        </a:buBlip>
        <a:defRPr sz="2000">
          <a:solidFill>
            <a:srgbClr val="104031"/>
          </a:solidFill>
          <a:latin typeface="+mn-lt"/>
        </a:defRPr>
      </a:lvl7pPr>
      <a:lvl8pPr marL="3429000" indent="-228600" algn="l" rtl="0" eaLnBrk="0" fontAlgn="base" hangingPunct="0">
        <a:spcBef>
          <a:spcPct val="20000"/>
        </a:spcBef>
        <a:spcAft>
          <a:spcPct val="0"/>
        </a:spcAft>
        <a:buBlip>
          <a:blip r:embed="rId14"/>
        </a:buBlip>
        <a:defRPr sz="2000">
          <a:solidFill>
            <a:srgbClr val="104031"/>
          </a:solidFill>
          <a:latin typeface="+mn-lt"/>
        </a:defRPr>
      </a:lvl8pPr>
      <a:lvl9pPr marL="3886200" indent="-228600" algn="l" rtl="0" eaLnBrk="0" fontAlgn="base" hangingPunct="0">
        <a:spcBef>
          <a:spcPct val="20000"/>
        </a:spcBef>
        <a:spcAft>
          <a:spcPct val="0"/>
        </a:spcAft>
        <a:buBlip>
          <a:blip r:embed="rId14"/>
        </a:buBlip>
        <a:defRPr sz="2000">
          <a:solidFill>
            <a:srgbClr val="10403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单击此处编辑母版标题样式</a:t>
            </a:r>
          </a:p>
        </p:txBody>
      </p:sp>
      <p:sp>
        <p:nvSpPr>
          <p:cNvPr id="2051" name="Text Placeholder 2"/>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单击此处编辑母版文本样式</a:t>
            </a:r>
          </a:p>
          <a:p>
            <a:pPr lvl="1"/>
            <a:r>
              <a:rPr lang="en-US" smtClean="0"/>
              <a:t>第二级</a:t>
            </a:r>
          </a:p>
          <a:p>
            <a:pPr lvl="2"/>
            <a:r>
              <a:rPr lang="en-US" smtClean="0"/>
              <a:t>第三级</a:t>
            </a:r>
          </a:p>
          <a:p>
            <a:pPr lvl="3"/>
            <a:r>
              <a:rPr lang="en-US" smtClean="0"/>
              <a:t>第四级</a:t>
            </a:r>
          </a:p>
          <a:p>
            <a:pPr lvl="4"/>
            <a:r>
              <a:rPr lang="en-US" smtClean="0"/>
              <a:t>第五级</a:t>
            </a:r>
          </a:p>
        </p:txBody>
      </p:sp>
      <p:sp>
        <p:nvSpPr>
          <p:cNvPr id="2052" name="Date Placeholder 3"/>
          <p:cNvSpPr>
            <a:spLocks noGrp="1" noChangeArrowheads="1"/>
          </p:cNvSpPr>
          <p:nvPr>
            <p:ph type="dt" sz="half" idx="2"/>
          </p:nvPr>
        </p:nvSpPr>
        <p:spPr bwMode="auto">
          <a:xfrm>
            <a:off x="457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1200">
                <a:solidFill>
                  <a:srgbClr val="0C3226"/>
                </a:solidFill>
                <a:latin typeface="+mn-lt"/>
              </a:defRPr>
            </a:lvl1pPr>
          </a:lstStyle>
          <a:p>
            <a:fld id="{75D1145E-41E1-4EB7-9928-EFD14BCADDCA}" type="datetime1">
              <a:rPr lang="en-US" smtClean="0"/>
              <a:t>12/17/15</a:t>
            </a:fld>
            <a:endParaRPr lang="en-US"/>
          </a:p>
        </p:txBody>
      </p:sp>
      <p:sp>
        <p:nvSpPr>
          <p:cNvPr id="2053" name="Footer Placeholder 4"/>
          <p:cNvSpPr>
            <a:spLocks noGrp="1" noChangeArrowheads="1"/>
          </p:cNvSpPr>
          <p:nvPr>
            <p:ph type="ftr" sz="quarter" idx="3"/>
          </p:nvPr>
        </p:nvSpPr>
        <p:spPr bwMode="auto">
          <a:xfrm>
            <a:off x="3124200" y="6356350"/>
            <a:ext cx="2895600" cy="365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200">
                <a:solidFill>
                  <a:srgbClr val="0C3226"/>
                </a:solidFill>
                <a:latin typeface="+mn-lt"/>
              </a:defRPr>
            </a:lvl1pPr>
          </a:lstStyle>
          <a:p>
            <a:endParaRPr lang="en-US"/>
          </a:p>
        </p:txBody>
      </p:sp>
      <p:sp>
        <p:nvSpPr>
          <p:cNvPr id="2054" name="Slide Number Placeholder 5"/>
          <p:cNvSpPr>
            <a:spLocks noGrp="1" noChangeArrowheads="1"/>
          </p:cNvSpPr>
          <p:nvPr>
            <p:ph type="sldNum" sz="quarter" idx="4"/>
          </p:nvPr>
        </p:nvSpPr>
        <p:spPr bwMode="auto">
          <a:xfrm>
            <a:off x="6553200" y="6356350"/>
            <a:ext cx="2133600" cy="3651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1200">
                <a:solidFill>
                  <a:srgbClr val="0C3226"/>
                </a:solidFill>
                <a:latin typeface="+mn-lt"/>
              </a:defRPr>
            </a:lvl1pPr>
          </a:lstStyle>
          <a:p>
            <a:fld id="{BA691A63-FB32-4DCE-801D-2BCD266BF4F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dt="0"/>
  <p:txStyles>
    <p:titleStyle>
      <a:lvl1pPr algn="ctr" rtl="0" eaLnBrk="0" fontAlgn="base" hangingPunct="0">
        <a:spcBef>
          <a:spcPct val="0"/>
        </a:spcBef>
        <a:spcAft>
          <a:spcPct val="0"/>
        </a:spcAft>
        <a:defRPr sz="4400" b="1">
          <a:solidFill>
            <a:srgbClr val="00133A"/>
          </a:solidFill>
          <a:latin typeface="+mj-lt"/>
          <a:ea typeface="+mj-ea"/>
          <a:cs typeface="+mj-cs"/>
        </a:defRPr>
      </a:lvl1pPr>
      <a:lvl2pPr algn="ctr" rtl="0" eaLnBrk="0" fontAlgn="base" hangingPunct="0">
        <a:spcBef>
          <a:spcPct val="0"/>
        </a:spcBef>
        <a:spcAft>
          <a:spcPct val="0"/>
        </a:spcAft>
        <a:defRPr sz="4400" b="1">
          <a:solidFill>
            <a:srgbClr val="00133A"/>
          </a:solidFill>
          <a:latin typeface="Verdana" pitchFamily="34" charset="0"/>
          <a:cs typeface="Tahoma" pitchFamily="34" charset="0"/>
        </a:defRPr>
      </a:lvl2pPr>
      <a:lvl3pPr algn="ctr" rtl="0" eaLnBrk="0" fontAlgn="base" hangingPunct="0">
        <a:spcBef>
          <a:spcPct val="0"/>
        </a:spcBef>
        <a:spcAft>
          <a:spcPct val="0"/>
        </a:spcAft>
        <a:defRPr sz="4400" b="1">
          <a:solidFill>
            <a:srgbClr val="00133A"/>
          </a:solidFill>
          <a:latin typeface="Verdana" pitchFamily="34" charset="0"/>
          <a:cs typeface="Tahoma" pitchFamily="34" charset="0"/>
        </a:defRPr>
      </a:lvl3pPr>
      <a:lvl4pPr algn="ctr" rtl="0" eaLnBrk="0" fontAlgn="base" hangingPunct="0">
        <a:spcBef>
          <a:spcPct val="0"/>
        </a:spcBef>
        <a:spcAft>
          <a:spcPct val="0"/>
        </a:spcAft>
        <a:defRPr sz="4400" b="1">
          <a:solidFill>
            <a:srgbClr val="00133A"/>
          </a:solidFill>
          <a:latin typeface="Verdana" pitchFamily="34" charset="0"/>
          <a:cs typeface="Tahoma" pitchFamily="34" charset="0"/>
        </a:defRPr>
      </a:lvl4pPr>
      <a:lvl5pPr algn="ctr" rtl="0" eaLnBrk="0" fontAlgn="base" hangingPunct="0">
        <a:spcBef>
          <a:spcPct val="0"/>
        </a:spcBef>
        <a:spcAft>
          <a:spcPct val="0"/>
        </a:spcAft>
        <a:defRPr sz="4400" b="1">
          <a:solidFill>
            <a:srgbClr val="00133A"/>
          </a:solidFill>
          <a:latin typeface="Verdana" pitchFamily="34" charset="0"/>
          <a:cs typeface="Tahoma" pitchFamily="34" charset="0"/>
        </a:defRPr>
      </a:lvl5pPr>
      <a:lvl6pPr marL="457200" algn="ctr" rtl="0" eaLnBrk="0" fontAlgn="base" hangingPunct="0">
        <a:spcBef>
          <a:spcPct val="0"/>
        </a:spcBef>
        <a:spcAft>
          <a:spcPct val="0"/>
        </a:spcAft>
        <a:defRPr sz="4400" b="1">
          <a:solidFill>
            <a:srgbClr val="00133A"/>
          </a:solidFill>
          <a:latin typeface="Verdana" pitchFamily="34" charset="0"/>
          <a:cs typeface="Tahoma" pitchFamily="34" charset="0"/>
        </a:defRPr>
      </a:lvl6pPr>
      <a:lvl7pPr marL="914400" algn="ctr" rtl="0" eaLnBrk="0" fontAlgn="base" hangingPunct="0">
        <a:spcBef>
          <a:spcPct val="0"/>
        </a:spcBef>
        <a:spcAft>
          <a:spcPct val="0"/>
        </a:spcAft>
        <a:defRPr sz="4400" b="1">
          <a:solidFill>
            <a:srgbClr val="00133A"/>
          </a:solidFill>
          <a:latin typeface="Verdana" pitchFamily="34" charset="0"/>
          <a:cs typeface="Tahoma" pitchFamily="34" charset="0"/>
        </a:defRPr>
      </a:lvl7pPr>
      <a:lvl8pPr marL="1371600" algn="ctr" rtl="0" eaLnBrk="0" fontAlgn="base" hangingPunct="0">
        <a:spcBef>
          <a:spcPct val="0"/>
        </a:spcBef>
        <a:spcAft>
          <a:spcPct val="0"/>
        </a:spcAft>
        <a:defRPr sz="4400" b="1">
          <a:solidFill>
            <a:srgbClr val="00133A"/>
          </a:solidFill>
          <a:latin typeface="Verdana" pitchFamily="34" charset="0"/>
          <a:cs typeface="Tahoma" pitchFamily="34" charset="0"/>
        </a:defRPr>
      </a:lvl8pPr>
      <a:lvl9pPr marL="1828800" algn="ctr" rtl="0" eaLnBrk="0" fontAlgn="base" hangingPunct="0">
        <a:spcBef>
          <a:spcPct val="0"/>
        </a:spcBef>
        <a:spcAft>
          <a:spcPct val="0"/>
        </a:spcAft>
        <a:defRPr sz="4400" b="1">
          <a:solidFill>
            <a:srgbClr val="00133A"/>
          </a:solidFill>
          <a:latin typeface="Verdana" pitchFamily="34" charset="0"/>
          <a:cs typeface="Tahoma" pitchFamily="34" charset="0"/>
        </a:defRPr>
      </a:lvl9pPr>
    </p:titleStyle>
    <p:bodyStyle>
      <a:lvl1pPr marL="342900" indent="-342900" algn="l" rtl="0" eaLnBrk="0" fontAlgn="base" hangingPunct="0">
        <a:spcBef>
          <a:spcPct val="20000"/>
        </a:spcBef>
        <a:spcAft>
          <a:spcPct val="0"/>
        </a:spcAft>
        <a:buBlip>
          <a:blip r:embed="rId14"/>
        </a:buBlip>
        <a:defRPr sz="3200">
          <a:solidFill>
            <a:srgbClr val="104031"/>
          </a:solidFill>
          <a:latin typeface="+mn-lt"/>
          <a:ea typeface="+mn-ea"/>
          <a:cs typeface="+mn-cs"/>
        </a:defRPr>
      </a:lvl1pPr>
      <a:lvl2pPr marL="742950" indent="-285750" algn="l" rtl="0" eaLnBrk="0" fontAlgn="base" hangingPunct="0">
        <a:spcBef>
          <a:spcPct val="20000"/>
        </a:spcBef>
        <a:spcAft>
          <a:spcPct val="0"/>
        </a:spcAft>
        <a:buBlip>
          <a:blip r:embed="rId15"/>
        </a:buBlip>
        <a:defRPr sz="2800">
          <a:solidFill>
            <a:srgbClr val="104031"/>
          </a:solidFill>
          <a:latin typeface="+mn-lt"/>
        </a:defRPr>
      </a:lvl2pPr>
      <a:lvl3pPr marL="1143000" indent="-228600" algn="l" rtl="0" eaLnBrk="0" fontAlgn="base" hangingPunct="0">
        <a:spcBef>
          <a:spcPct val="20000"/>
        </a:spcBef>
        <a:spcAft>
          <a:spcPct val="0"/>
        </a:spcAft>
        <a:buBlip>
          <a:blip r:embed="rId14"/>
        </a:buBlip>
        <a:defRPr sz="2400">
          <a:solidFill>
            <a:srgbClr val="104031"/>
          </a:solidFill>
          <a:latin typeface="+mn-lt"/>
        </a:defRPr>
      </a:lvl3pPr>
      <a:lvl4pPr marL="1600200" indent="-228600" algn="l" rtl="0" eaLnBrk="0" fontAlgn="base" hangingPunct="0">
        <a:spcBef>
          <a:spcPct val="20000"/>
        </a:spcBef>
        <a:spcAft>
          <a:spcPct val="0"/>
        </a:spcAft>
        <a:buBlip>
          <a:blip r:embed="rId15"/>
        </a:buBlip>
        <a:defRPr sz="2000">
          <a:solidFill>
            <a:srgbClr val="104031"/>
          </a:solidFill>
          <a:latin typeface="+mn-lt"/>
        </a:defRPr>
      </a:lvl4pPr>
      <a:lvl5pPr marL="2057400" indent="-228600" algn="l" rtl="0" eaLnBrk="0" fontAlgn="base" hangingPunct="0">
        <a:spcBef>
          <a:spcPct val="20000"/>
        </a:spcBef>
        <a:spcAft>
          <a:spcPct val="0"/>
        </a:spcAft>
        <a:buBlip>
          <a:blip r:embed="rId14"/>
        </a:buBlip>
        <a:defRPr sz="2000">
          <a:solidFill>
            <a:srgbClr val="104031"/>
          </a:solidFill>
          <a:latin typeface="+mn-lt"/>
        </a:defRPr>
      </a:lvl5pPr>
      <a:lvl6pPr marL="2514600" indent="-228600" algn="l" rtl="0" eaLnBrk="0" fontAlgn="base" hangingPunct="0">
        <a:spcBef>
          <a:spcPct val="20000"/>
        </a:spcBef>
        <a:spcAft>
          <a:spcPct val="0"/>
        </a:spcAft>
        <a:buBlip>
          <a:blip r:embed="rId14"/>
        </a:buBlip>
        <a:defRPr sz="2000">
          <a:solidFill>
            <a:srgbClr val="104031"/>
          </a:solidFill>
          <a:latin typeface="+mn-lt"/>
        </a:defRPr>
      </a:lvl6pPr>
      <a:lvl7pPr marL="2971800" indent="-228600" algn="l" rtl="0" eaLnBrk="0" fontAlgn="base" hangingPunct="0">
        <a:spcBef>
          <a:spcPct val="20000"/>
        </a:spcBef>
        <a:spcAft>
          <a:spcPct val="0"/>
        </a:spcAft>
        <a:buBlip>
          <a:blip r:embed="rId14"/>
        </a:buBlip>
        <a:defRPr sz="2000">
          <a:solidFill>
            <a:srgbClr val="104031"/>
          </a:solidFill>
          <a:latin typeface="+mn-lt"/>
        </a:defRPr>
      </a:lvl7pPr>
      <a:lvl8pPr marL="3429000" indent="-228600" algn="l" rtl="0" eaLnBrk="0" fontAlgn="base" hangingPunct="0">
        <a:spcBef>
          <a:spcPct val="20000"/>
        </a:spcBef>
        <a:spcAft>
          <a:spcPct val="0"/>
        </a:spcAft>
        <a:buBlip>
          <a:blip r:embed="rId14"/>
        </a:buBlip>
        <a:defRPr sz="2000">
          <a:solidFill>
            <a:srgbClr val="104031"/>
          </a:solidFill>
          <a:latin typeface="+mn-lt"/>
        </a:defRPr>
      </a:lvl8pPr>
      <a:lvl9pPr marL="3886200" indent="-228600" algn="l" rtl="0" eaLnBrk="0" fontAlgn="base" hangingPunct="0">
        <a:spcBef>
          <a:spcPct val="20000"/>
        </a:spcBef>
        <a:spcAft>
          <a:spcPct val="0"/>
        </a:spcAft>
        <a:buBlip>
          <a:blip r:embed="rId14"/>
        </a:buBlip>
        <a:defRPr sz="2000">
          <a:solidFill>
            <a:srgbClr val="10403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单击此处编辑母版标题样式</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单击此处编辑母版文本样式</a:t>
            </a:r>
          </a:p>
          <a:p>
            <a:pPr lvl="1"/>
            <a:r>
              <a:rPr lang="en-US" smtClean="0"/>
              <a:t>第二级</a:t>
            </a:r>
          </a:p>
          <a:p>
            <a:pPr lvl="2"/>
            <a:r>
              <a:rPr lang="en-US" smtClean="0"/>
              <a:t>第三级</a:t>
            </a:r>
          </a:p>
          <a:p>
            <a:pPr lvl="3"/>
            <a:r>
              <a:rPr lang="en-US" smtClean="0"/>
              <a:t>第四级</a:t>
            </a:r>
          </a:p>
          <a:p>
            <a:pPr lvl="4"/>
            <a:r>
              <a:rPr lang="en-US" smtClean="0"/>
              <a:t>第五级</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fld id="{9092B54D-B501-4D59-9B45-BE782C3750C6}" type="datetime1">
              <a:rPr lang="en-US" smtClean="0"/>
              <a:t>12/17/15</a:t>
            </a:fld>
            <a:endParaRPr lang="en-US"/>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vl1pPr>
          </a:lstStyle>
          <a:p>
            <a:endParaRPr lang="en-US"/>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fld id="{F10A8159-345F-476D-A16C-0645F473E31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ea typeface="宋体" pitchFamily="2" charset="-122"/>
        </a:defRPr>
      </a:lvl2pPr>
      <a:lvl3pPr algn="ctr" rtl="0" fontAlgn="base">
        <a:spcBef>
          <a:spcPct val="0"/>
        </a:spcBef>
        <a:spcAft>
          <a:spcPct val="0"/>
        </a:spcAft>
        <a:defRPr sz="4400">
          <a:solidFill>
            <a:schemeClr val="tx2"/>
          </a:solidFill>
          <a:latin typeface="Arial" pitchFamily="34" charset="0"/>
          <a:ea typeface="宋体" pitchFamily="2" charset="-122"/>
        </a:defRPr>
      </a:lvl3pPr>
      <a:lvl4pPr algn="ctr" rtl="0" fontAlgn="base">
        <a:spcBef>
          <a:spcPct val="0"/>
        </a:spcBef>
        <a:spcAft>
          <a:spcPct val="0"/>
        </a:spcAft>
        <a:defRPr sz="4400">
          <a:solidFill>
            <a:schemeClr val="tx2"/>
          </a:solidFill>
          <a:latin typeface="Arial" pitchFamily="34" charset="0"/>
          <a:ea typeface="宋体" pitchFamily="2" charset="-122"/>
        </a:defRPr>
      </a:lvl4pPr>
      <a:lvl5pPr algn="ctr" rtl="0" fontAlgn="base">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54A7899-41A5-4D59-8B93-33427CA8872A}" type="slidenum">
              <a:rPr lang="en-US" smtClean="0"/>
              <a:pPr/>
              <a:t>1</a:t>
            </a:fld>
            <a:endParaRPr lang="en-US" dirty="0"/>
          </a:p>
        </p:txBody>
      </p:sp>
      <p:sp>
        <p:nvSpPr>
          <p:cNvPr id="5122" name="Title 1"/>
          <p:cNvSpPr>
            <a:spLocks noGrp="1"/>
          </p:cNvSpPr>
          <p:nvPr>
            <p:ph type="ctrTitle" idx="4294967295"/>
          </p:nvPr>
        </p:nvSpPr>
        <p:spPr>
          <a:xfrm>
            <a:off x="0" y="500063"/>
            <a:ext cx="8715375" cy="2214562"/>
          </a:xfrm>
        </p:spPr>
        <p:txBody>
          <a:bodyPr/>
          <a:lstStyle/>
          <a:p>
            <a:pPr>
              <a:lnSpc>
                <a:spcPct val="120000"/>
              </a:lnSpc>
            </a:pPr>
            <a:r>
              <a:rPr lang="en-US" sz="2500" cap="all" dirty="0">
                <a:solidFill>
                  <a:srgbClr val="C00000"/>
                </a:solidFill>
                <a:latin typeface="Arial" pitchFamily="34" charset="0"/>
                <a:cs typeface="Arial" pitchFamily="34" charset="0"/>
              </a:rPr>
              <a:t>Indigenous Knowledge – A Human Capital </a:t>
            </a:r>
            <a:br>
              <a:rPr lang="en-US" sz="2500" cap="all" dirty="0">
                <a:solidFill>
                  <a:srgbClr val="C00000"/>
                </a:solidFill>
                <a:latin typeface="Arial" pitchFamily="34" charset="0"/>
                <a:cs typeface="Arial" pitchFamily="34" charset="0"/>
              </a:rPr>
            </a:br>
            <a:r>
              <a:rPr lang="en-US" sz="2500" cap="all" dirty="0">
                <a:solidFill>
                  <a:srgbClr val="C00000"/>
                </a:solidFill>
                <a:latin typeface="Arial" pitchFamily="34" charset="0"/>
                <a:cs typeface="Arial" pitchFamily="34" charset="0"/>
              </a:rPr>
              <a:t>for ADAPTATION </a:t>
            </a:r>
            <a:r>
              <a:rPr lang="en-US" sz="2500" cap="all" dirty="0" smtClean="0">
                <a:solidFill>
                  <a:srgbClr val="C00000"/>
                </a:solidFill>
                <a:latin typeface="Arial" pitchFamily="34" charset="0"/>
                <a:cs typeface="Arial" pitchFamily="34" charset="0"/>
              </a:rPr>
              <a:t>to </a:t>
            </a:r>
            <a:r>
              <a:rPr lang="en-US" sz="2500" cap="all" dirty="0">
                <a:solidFill>
                  <a:srgbClr val="C00000"/>
                </a:solidFill>
                <a:latin typeface="Arial" pitchFamily="34" charset="0"/>
                <a:cs typeface="Arial" pitchFamily="34" charset="0"/>
              </a:rPr>
              <a:t>Climate Change </a:t>
            </a:r>
            <a:br>
              <a:rPr lang="en-US" sz="2500" cap="all" dirty="0">
                <a:solidFill>
                  <a:srgbClr val="C00000"/>
                </a:solidFill>
                <a:latin typeface="Arial" pitchFamily="34" charset="0"/>
                <a:cs typeface="Arial" pitchFamily="34" charset="0"/>
              </a:rPr>
            </a:br>
            <a:r>
              <a:rPr lang="en-US" sz="2500" cap="all" dirty="0">
                <a:solidFill>
                  <a:srgbClr val="C00000"/>
                </a:solidFill>
                <a:latin typeface="Arial" pitchFamily="34" charset="0"/>
                <a:cs typeface="Arial" pitchFamily="34" charset="0"/>
              </a:rPr>
              <a:t>in Agriculture and aquaculture </a:t>
            </a:r>
            <a:br>
              <a:rPr lang="en-US" sz="2500" cap="all" dirty="0">
                <a:solidFill>
                  <a:srgbClr val="C00000"/>
                </a:solidFill>
                <a:latin typeface="Arial" pitchFamily="34" charset="0"/>
                <a:cs typeface="Arial" pitchFamily="34" charset="0"/>
              </a:rPr>
            </a:br>
            <a:r>
              <a:rPr lang="en-US" sz="2500" cap="all" dirty="0">
                <a:solidFill>
                  <a:srgbClr val="C00000"/>
                </a:solidFill>
                <a:latin typeface="Arial" pitchFamily="34" charset="0"/>
                <a:cs typeface="Arial" pitchFamily="34" charset="0"/>
              </a:rPr>
              <a:t> at North Central region, </a:t>
            </a:r>
            <a:r>
              <a:rPr lang="en-US" sz="2500" cap="all" dirty="0" smtClean="0">
                <a:solidFill>
                  <a:srgbClr val="C00000"/>
                </a:solidFill>
                <a:latin typeface="Arial" pitchFamily="34" charset="0"/>
                <a:cs typeface="Arial" pitchFamily="34" charset="0"/>
              </a:rPr>
              <a:t>Vietnam</a:t>
            </a:r>
            <a:endParaRPr lang="zh-CN" altLang="en-US" sz="2500" cap="all" dirty="0">
              <a:solidFill>
                <a:srgbClr val="C00000"/>
              </a:solidFill>
              <a:latin typeface="Arial" pitchFamily="34" charset="0"/>
              <a:ea typeface="宋体" pitchFamily="2" charset="-122"/>
              <a:cs typeface="Arial" pitchFamily="34" charset="0"/>
            </a:endParaRPr>
          </a:p>
        </p:txBody>
      </p:sp>
      <p:sp>
        <p:nvSpPr>
          <p:cNvPr id="5123" name="Subtitle 2"/>
          <p:cNvSpPr>
            <a:spLocks noGrp="1"/>
          </p:cNvSpPr>
          <p:nvPr>
            <p:ph type="subTitle" idx="4294967295"/>
          </p:nvPr>
        </p:nvSpPr>
        <p:spPr>
          <a:xfrm>
            <a:off x="5929313" y="6143625"/>
            <a:ext cx="3214687" cy="500063"/>
          </a:xfrm>
        </p:spPr>
        <p:txBody>
          <a:bodyPr/>
          <a:lstStyle/>
          <a:p>
            <a:pPr marL="0" indent="0" algn="ctr" eaLnBrk="1" hangingPunct="1">
              <a:buFontTx/>
              <a:buNone/>
            </a:pPr>
            <a:r>
              <a:rPr lang="en-US" sz="1800" b="1" dirty="0" smtClean="0">
                <a:solidFill>
                  <a:schemeClr val="tx2"/>
                </a:solidFill>
                <a:latin typeface="Arial" pitchFamily="34" charset="0"/>
                <a:ea typeface="宋体" pitchFamily="2" charset="-122"/>
                <a:cs typeface="Arial" pitchFamily="34" charset="0"/>
              </a:rPr>
              <a:t>Hanoi - 2015</a:t>
            </a:r>
            <a:endParaRPr lang="en-US" sz="1800" b="1" dirty="0">
              <a:solidFill>
                <a:schemeClr val="tx2"/>
              </a:solidFill>
              <a:latin typeface="Arial" pitchFamily="34" charset="0"/>
              <a:ea typeface="宋体" pitchFamily="2" charset="-122"/>
              <a:cs typeface="Arial" pitchFamily="34" charset="0"/>
            </a:endParaRPr>
          </a:p>
        </p:txBody>
      </p:sp>
      <p:sp>
        <p:nvSpPr>
          <p:cNvPr id="4" name="Subtitle 2"/>
          <p:cNvSpPr txBox="1">
            <a:spLocks/>
          </p:cNvSpPr>
          <p:nvPr/>
        </p:nvSpPr>
        <p:spPr bwMode="auto">
          <a:xfrm>
            <a:off x="2843808" y="3058250"/>
            <a:ext cx="6133166" cy="1954926"/>
          </a:xfrm>
          <a:prstGeom prst="rect">
            <a:avLst/>
          </a:prstGeom>
          <a:solidFill>
            <a:schemeClr val="bg2">
              <a:alpha val="68000"/>
            </a:schemeClr>
          </a:solidFill>
          <a:ln w="9525">
            <a:noFill/>
            <a:miter lim="800000"/>
            <a:headEnd/>
            <a:tailEnd/>
          </a:ln>
        </p:spPr>
        <p:txBody>
          <a:bodyPr vert="horz" wrap="square" lIns="91440" tIns="45720" rIns="91440" bIns="45720" numCol="1" anchor="t" anchorCtr="0" compatLnSpc="1">
            <a:prstTxWarp prst="textNoShape">
              <a:avLst/>
            </a:prstTxWarp>
          </a:bodyPr>
          <a:lstStyle/>
          <a:p>
            <a:pPr lvl="0">
              <a:spcBef>
                <a:spcPct val="20000"/>
              </a:spcBef>
            </a:pPr>
            <a:r>
              <a:rPr lang="en-US" sz="2000" b="1" dirty="0" err="1" smtClean="0">
                <a:solidFill>
                  <a:schemeClr val="tx2"/>
                </a:solidFill>
              </a:rPr>
              <a:t>Assoc.Prof. LUU</a:t>
            </a:r>
            <a:r>
              <a:rPr lang="en-US" sz="2000" b="1" dirty="0" smtClean="0">
                <a:solidFill>
                  <a:schemeClr val="tx2"/>
                </a:solidFill>
              </a:rPr>
              <a:t> </a:t>
            </a:r>
            <a:r>
              <a:rPr lang="en-US" sz="2000" b="1" dirty="0" err="1">
                <a:solidFill>
                  <a:schemeClr val="tx2"/>
                </a:solidFill>
              </a:rPr>
              <a:t>Bich</a:t>
            </a:r>
            <a:r>
              <a:rPr lang="en-US" sz="2000" b="1" dirty="0">
                <a:solidFill>
                  <a:schemeClr val="tx2"/>
                </a:solidFill>
              </a:rPr>
              <a:t> </a:t>
            </a:r>
            <a:r>
              <a:rPr lang="en-US" sz="2000" b="1" dirty="0" smtClean="0">
                <a:solidFill>
                  <a:schemeClr val="tx2"/>
                </a:solidFill>
              </a:rPr>
              <a:t>Ngoc, PhD.</a:t>
            </a:r>
          </a:p>
          <a:p>
            <a:pPr lvl="0">
              <a:spcBef>
                <a:spcPct val="20000"/>
              </a:spcBef>
            </a:pPr>
            <a:r>
              <a:rPr lang="en-US" sz="2000" b="1" dirty="0">
                <a:solidFill>
                  <a:schemeClr val="tx2"/>
                </a:solidFill>
              </a:rPr>
              <a:t>BUI </a:t>
            </a:r>
            <a:r>
              <a:rPr lang="en-US" sz="2000" b="1" dirty="0" err="1">
                <a:solidFill>
                  <a:schemeClr val="tx2"/>
                </a:solidFill>
              </a:rPr>
              <a:t>Thi</a:t>
            </a:r>
            <a:r>
              <a:rPr lang="en-US" sz="2000" b="1" dirty="0">
                <a:solidFill>
                  <a:schemeClr val="tx2"/>
                </a:solidFill>
              </a:rPr>
              <a:t> </a:t>
            </a:r>
            <a:r>
              <a:rPr lang="en-US" sz="2000" b="1" dirty="0" err="1" smtClean="0">
                <a:solidFill>
                  <a:schemeClr val="tx2"/>
                </a:solidFill>
              </a:rPr>
              <a:t>Hanh</a:t>
            </a:r>
            <a:r>
              <a:rPr lang="en-US" sz="2000" b="1" dirty="0" smtClean="0">
                <a:solidFill>
                  <a:schemeClr val="tx2"/>
                </a:solidFill>
              </a:rPr>
              <a:t>, MA.</a:t>
            </a:r>
          </a:p>
          <a:p>
            <a:pPr lvl="0">
              <a:spcBef>
                <a:spcPct val="20000"/>
              </a:spcBef>
            </a:pPr>
            <a:r>
              <a:rPr lang="en-US" sz="2000" b="1" dirty="0">
                <a:solidFill>
                  <a:schemeClr val="tx2"/>
                </a:solidFill>
              </a:rPr>
              <a:t>NGUYEN Van Trong, MA.</a:t>
            </a:r>
            <a:endParaRPr lang="en-US" sz="2000" b="1" dirty="0" smtClean="0">
              <a:solidFill>
                <a:schemeClr val="tx2"/>
              </a:solidFill>
            </a:endParaRPr>
          </a:p>
          <a:p>
            <a:pPr lvl="0">
              <a:spcBef>
                <a:spcPct val="20000"/>
              </a:spcBef>
            </a:pPr>
            <a:r>
              <a:rPr lang="en-US" sz="2000" b="1" i="1" dirty="0">
                <a:solidFill>
                  <a:schemeClr val="tx2"/>
                </a:solidFill>
              </a:rPr>
              <a:t>Institute for Population and Social Studies</a:t>
            </a:r>
            <a:r>
              <a:rPr lang="vi-VN" sz="2000" b="1" i="1" dirty="0">
                <a:solidFill>
                  <a:schemeClr val="tx2"/>
                </a:solidFill>
              </a:rPr>
              <a:t> (IPSS) </a:t>
            </a:r>
            <a:r>
              <a:rPr lang="en-US" sz="2000" b="1" i="1" dirty="0">
                <a:solidFill>
                  <a:schemeClr val="tx2"/>
                </a:solidFill>
              </a:rPr>
              <a:t>National Economics </a:t>
            </a:r>
            <a:r>
              <a:rPr lang="en-US" sz="2000" b="1" i="1" dirty="0" smtClean="0">
                <a:solidFill>
                  <a:schemeClr val="tx2"/>
                </a:solidFill>
              </a:rPr>
              <a:t>University (NEU)</a:t>
            </a:r>
            <a:endParaRPr kumimoji="0" lang="en-US" sz="2000" b="1" i="1" u="none" strike="noStrike" kern="0" cap="none" spc="0" normalizeH="0" baseline="0" noProof="0" dirty="0" smtClean="0">
              <a:ln>
                <a:noFill/>
              </a:ln>
              <a:solidFill>
                <a:schemeClr val="tx2"/>
              </a:solidFill>
              <a:effectLst/>
              <a:uLnTx/>
              <a:uFillTx/>
              <a:latin typeface="宋体" pitchFamily="2" charset="-122"/>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idx="4294967295"/>
          </p:nvPr>
        </p:nvSpPr>
        <p:spPr>
          <a:xfrm>
            <a:off x="1214414" y="274638"/>
            <a:ext cx="6786610" cy="1296974"/>
          </a:xfrm>
        </p:spPr>
        <p:txBody>
          <a:bodyPr/>
          <a:lstStyle/>
          <a:p>
            <a:r>
              <a:rPr lang="en-US" sz="3200" dirty="0" smtClean="0">
                <a:latin typeface="Arial" pitchFamily="34" charset="0"/>
                <a:cs typeface="Arial" pitchFamily="34" charset="0"/>
              </a:rPr>
              <a:t>IK </a:t>
            </a:r>
            <a:r>
              <a:rPr lang="en-US" sz="3200" dirty="0">
                <a:latin typeface="Arial" pitchFamily="34" charset="0"/>
                <a:cs typeface="Arial" pitchFamily="34" charset="0"/>
              </a:rPr>
              <a:t>in weather forecast  </a:t>
            </a:r>
            <a:endParaRPr lang="en-US" sz="3000" dirty="0">
              <a:solidFill>
                <a:schemeClr val="tx2"/>
              </a:solidFill>
              <a:latin typeface="Arial" pitchFamily="34" charset="0"/>
              <a:cs typeface="Arial" pitchFamily="34" charset="0"/>
            </a:endParaRPr>
          </a:p>
        </p:txBody>
      </p:sp>
      <p:sp>
        <p:nvSpPr>
          <p:cNvPr id="6147" name="内容占位符 2"/>
          <p:cNvSpPr>
            <a:spLocks noGrp="1"/>
          </p:cNvSpPr>
          <p:nvPr>
            <p:ph idx="4294967295"/>
          </p:nvPr>
        </p:nvSpPr>
        <p:spPr>
          <a:xfrm>
            <a:off x="285720" y="1988840"/>
            <a:ext cx="8572560" cy="4511994"/>
          </a:xfrm>
        </p:spPr>
        <p:txBody>
          <a:bodyPr/>
          <a:lstStyle/>
          <a:p>
            <a:pPr algn="just">
              <a:lnSpc>
                <a:spcPct val="120000"/>
              </a:lnSpc>
              <a:spcBef>
                <a:spcPts val="1800"/>
              </a:spcBef>
              <a:spcAft>
                <a:spcPts val="600"/>
              </a:spcAft>
            </a:pPr>
            <a:r>
              <a:rPr lang="en-US" sz="2000" dirty="0">
                <a:latin typeface="Arial" pitchFamily="34" charset="0"/>
                <a:cs typeface="Arial" pitchFamily="34" charset="0"/>
              </a:rPr>
              <a:t>In the North Central region, local people usually based on folk experience that his ancestors passed down through observation of natural phenomena from plants, animals, insects, changes of the sky, clouds, wind and some other natural phenomena to bring out the weather forecast serve </a:t>
            </a:r>
            <a:r>
              <a:rPr lang="en-US" sz="2000" dirty="0" smtClean="0">
                <a:latin typeface="Arial" pitchFamily="34" charset="0"/>
                <a:cs typeface="Arial" pitchFamily="34" charset="0"/>
              </a:rPr>
              <a:t>for their </a:t>
            </a:r>
            <a:r>
              <a:rPr lang="en-US" sz="2000" dirty="0">
                <a:latin typeface="Arial" pitchFamily="34" charset="0"/>
                <a:cs typeface="Arial" pitchFamily="34" charset="0"/>
              </a:rPr>
              <a:t>life and their production activities. </a:t>
            </a:r>
            <a:endParaRPr lang="en-US" sz="2000" dirty="0" smtClean="0">
              <a:latin typeface="Arial" pitchFamily="34" charset="0"/>
              <a:cs typeface="Arial" pitchFamily="34" charset="0"/>
            </a:endParaRPr>
          </a:p>
          <a:p>
            <a:pPr algn="just">
              <a:lnSpc>
                <a:spcPct val="120000"/>
              </a:lnSpc>
              <a:spcBef>
                <a:spcPts val="1800"/>
              </a:spcBef>
              <a:spcAft>
                <a:spcPts val="600"/>
              </a:spcAft>
            </a:pPr>
            <a:r>
              <a:rPr lang="en-US" sz="2000" dirty="0" smtClean="0">
                <a:latin typeface="Arial" pitchFamily="34" charset="0"/>
                <a:cs typeface="Arial" pitchFamily="34" charset="0"/>
              </a:rPr>
              <a:t>Those </a:t>
            </a:r>
            <a:r>
              <a:rPr lang="en-US" sz="2000" dirty="0">
                <a:latin typeface="Arial" pitchFamily="34" charset="0"/>
                <a:cs typeface="Arial" pitchFamily="34" charset="0"/>
              </a:rPr>
              <a:t>experiences are passed from previous generation to next generation by the words of mouth or proverbs, or folk songs.</a:t>
            </a:r>
          </a:p>
        </p:txBody>
      </p:sp>
      <p:sp>
        <p:nvSpPr>
          <p:cNvPr id="4" name="Slide Number Placeholder 3"/>
          <p:cNvSpPr>
            <a:spLocks noGrp="1"/>
          </p:cNvSpPr>
          <p:nvPr>
            <p:ph type="sldNum" sz="quarter" idx="12"/>
          </p:nvPr>
        </p:nvSpPr>
        <p:spPr/>
        <p:txBody>
          <a:bodyPr/>
          <a:lstStyle/>
          <a:p>
            <a:fld id="{15DFBB3D-FF66-4686-AFFD-48CEEAF79ECE}" type="slidenum">
              <a:rPr lang="en-US" smtClean="0"/>
              <a:pPr/>
              <a:t>10</a:t>
            </a:fld>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5DFBB3D-FF66-4686-AFFD-48CEEAF79ECE}" type="slidenum">
              <a:rPr lang="en-US" smtClean="0"/>
              <a:pPr/>
              <a:t>11</a:t>
            </a:fld>
            <a:endParaRPr lang="en-US"/>
          </a:p>
        </p:txBody>
      </p:sp>
      <p:sp>
        <p:nvSpPr>
          <p:cNvPr id="4" name="标题 1"/>
          <p:cNvSpPr txBox="1">
            <a:spLocks/>
          </p:cNvSpPr>
          <p:nvPr/>
        </p:nvSpPr>
        <p:spPr bwMode="auto">
          <a:xfrm>
            <a:off x="1285852" y="214290"/>
            <a:ext cx="6786610" cy="129697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r>
              <a:rPr kumimoji="0" lang="en-US" sz="3200" b="1" i="0" u="none" strike="noStrike" kern="0" cap="none" spc="0" normalizeH="0" baseline="0" noProof="0" dirty="0" smtClean="0">
                <a:ln>
                  <a:noFill/>
                </a:ln>
                <a:solidFill>
                  <a:srgbClr val="00133A"/>
                </a:solidFill>
                <a:effectLst/>
                <a:uLnTx/>
                <a:uFillTx/>
                <a:latin typeface="Arial" pitchFamily="34" charset="0"/>
                <a:ea typeface="+mj-ea"/>
                <a:cs typeface="Arial" pitchFamily="34" charset="0"/>
              </a:rPr>
              <a:t>IK in weather forecast </a:t>
            </a:r>
          </a:p>
          <a:p>
            <a:pPr lvl="0" algn="ctr" eaLnBrk="0" hangingPunct="0"/>
            <a:r>
              <a:rPr lang="en-US" sz="2800" b="1" kern="0" dirty="0">
                <a:solidFill>
                  <a:srgbClr val="C00000"/>
                </a:solidFill>
                <a:cs typeface="Arial" pitchFamily="34" charset="0"/>
              </a:rPr>
              <a:t>(Cont)</a:t>
            </a:r>
            <a:endParaRPr kumimoji="0" lang="en-US" sz="3000" b="1" i="0" u="none" strike="noStrike" kern="0" cap="none" spc="0" normalizeH="0" baseline="0" noProof="0" dirty="0">
              <a:ln>
                <a:noFill/>
              </a:ln>
              <a:solidFill>
                <a:schemeClr val="tx2"/>
              </a:solidFill>
              <a:effectLst/>
              <a:uLnTx/>
              <a:uFillTx/>
              <a:latin typeface="Arial" pitchFamily="34" charset="0"/>
              <a:ea typeface="+mj-ea"/>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965275614"/>
              </p:ext>
            </p:extLst>
          </p:nvPr>
        </p:nvGraphicFramePr>
        <p:xfrm>
          <a:off x="285719" y="1583090"/>
          <a:ext cx="8572560" cy="5086269"/>
        </p:xfrm>
        <a:graphic>
          <a:graphicData uri="http://schemas.openxmlformats.org/drawingml/2006/table">
            <a:tbl>
              <a:tblPr/>
              <a:tblGrid>
                <a:gridCol w="500067"/>
                <a:gridCol w="1000132"/>
                <a:gridCol w="7072361"/>
              </a:tblGrid>
              <a:tr h="560344">
                <a:tc>
                  <a:txBody>
                    <a:bodyPr/>
                    <a:lstStyle/>
                    <a:p>
                      <a:pPr algn="ctr">
                        <a:lnSpc>
                          <a:spcPct val="110000"/>
                        </a:lnSpc>
                        <a:spcBef>
                          <a:spcPts val="0"/>
                        </a:spcBef>
                        <a:spcAft>
                          <a:spcPts val="0"/>
                        </a:spcAft>
                      </a:pPr>
                      <a:r>
                        <a:rPr lang="en-GB" sz="1800" b="1" dirty="0" smtClean="0">
                          <a:solidFill>
                            <a:srgbClr val="FFFFFF"/>
                          </a:solidFill>
                          <a:latin typeface="Arial" pitchFamily="34" charset="0"/>
                          <a:ea typeface="Calibri"/>
                          <a:cs typeface="Arial" pitchFamily="34" charset="0"/>
                        </a:rPr>
                        <a:t>No</a:t>
                      </a:r>
                      <a:endParaRPr lang="en-US" sz="1800" dirty="0">
                        <a:latin typeface="Arial" pitchFamily="34" charset="0"/>
                        <a:ea typeface="Calibri"/>
                        <a:cs typeface="Arial" pitchFamily="34" charset="0"/>
                      </a:endParaRPr>
                    </a:p>
                  </a:txBody>
                  <a:tcPr marL="50800" marR="50800"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tx2"/>
                    </a:solidFill>
                  </a:tcPr>
                </a:tc>
                <a:tc>
                  <a:txBody>
                    <a:bodyPr/>
                    <a:lstStyle/>
                    <a:p>
                      <a:pPr algn="ctr">
                        <a:lnSpc>
                          <a:spcPct val="110000"/>
                        </a:lnSpc>
                        <a:spcBef>
                          <a:spcPts val="0"/>
                        </a:spcBef>
                        <a:spcAft>
                          <a:spcPts val="0"/>
                        </a:spcAft>
                      </a:pPr>
                      <a:r>
                        <a:rPr lang="en-GB" sz="1800" b="1" kern="1200" dirty="0" smtClean="0">
                          <a:solidFill>
                            <a:srgbClr val="FFFFFF"/>
                          </a:solidFill>
                          <a:latin typeface="Arial" pitchFamily="34" charset="0"/>
                          <a:ea typeface="Calibri"/>
                          <a:cs typeface="Arial" pitchFamily="34" charset="0"/>
                        </a:rPr>
                        <a:t>Weather</a:t>
                      </a:r>
                      <a:endParaRPr lang="en-US" sz="1800" dirty="0">
                        <a:latin typeface="Arial" pitchFamily="34" charset="0"/>
                        <a:ea typeface="Calibri"/>
                        <a:cs typeface="Arial" pitchFamily="34" charset="0"/>
                      </a:endParaRPr>
                    </a:p>
                  </a:txBody>
                  <a:tcPr marL="50800" marR="50800"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tx2"/>
                    </a:solidFill>
                  </a:tcPr>
                </a:tc>
                <a:tc>
                  <a:txBody>
                    <a:bodyPr/>
                    <a:lstStyle/>
                    <a:p>
                      <a:pPr algn="ctr">
                        <a:lnSpc>
                          <a:spcPct val="110000"/>
                        </a:lnSpc>
                        <a:spcBef>
                          <a:spcPts val="0"/>
                        </a:spcBef>
                        <a:spcAft>
                          <a:spcPts val="0"/>
                        </a:spcAft>
                      </a:pPr>
                      <a:r>
                        <a:rPr lang="en-GB" sz="1800" b="1" kern="1200" dirty="0">
                          <a:solidFill>
                            <a:srgbClr val="FFFFFF"/>
                          </a:solidFill>
                          <a:latin typeface="Arial" pitchFamily="34" charset="0"/>
                          <a:ea typeface="Calibri"/>
                          <a:cs typeface="Arial" pitchFamily="34" charset="0"/>
                        </a:rPr>
                        <a:t>Bases of forecast of local inhabitants</a:t>
                      </a:r>
                      <a:endParaRPr lang="en-US" sz="1800" dirty="0">
                        <a:latin typeface="Arial" pitchFamily="34" charset="0"/>
                        <a:ea typeface="Calibri"/>
                        <a:cs typeface="Arial" pitchFamily="34" charset="0"/>
                      </a:endParaRPr>
                    </a:p>
                  </a:txBody>
                  <a:tcPr marL="50800" marR="50800"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tx2"/>
                    </a:solidFill>
                  </a:tcPr>
                </a:tc>
              </a:tr>
              <a:tr h="1774423">
                <a:tc>
                  <a:txBody>
                    <a:bodyPr/>
                    <a:lstStyle/>
                    <a:p>
                      <a:pPr algn="ctr">
                        <a:lnSpc>
                          <a:spcPct val="110000"/>
                        </a:lnSpc>
                        <a:spcBef>
                          <a:spcPts val="600"/>
                        </a:spcBef>
                        <a:spcAft>
                          <a:spcPts val="0"/>
                        </a:spcAft>
                      </a:pPr>
                      <a:r>
                        <a:rPr lang="en-GB" sz="1900" b="1" dirty="0">
                          <a:latin typeface="Arial" pitchFamily="34" charset="0"/>
                          <a:ea typeface="Calibri"/>
                          <a:cs typeface="Arial" pitchFamily="34" charset="0"/>
                        </a:rPr>
                        <a:t>1</a:t>
                      </a:r>
                      <a:endParaRPr lang="en-US" sz="1900" dirty="0">
                        <a:latin typeface="Arial" pitchFamily="34" charset="0"/>
                        <a:ea typeface="Calibri"/>
                        <a:cs typeface="Arial" pitchFamily="34" charset="0"/>
                      </a:endParaRPr>
                    </a:p>
                  </a:txBody>
                  <a:tcPr marL="50800" marR="50800"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a:noFill/>
                    </a:lnB>
                    <a:solidFill>
                      <a:srgbClr val="FDE9D9"/>
                    </a:solidFill>
                  </a:tcPr>
                </a:tc>
                <a:tc>
                  <a:txBody>
                    <a:bodyPr/>
                    <a:lstStyle/>
                    <a:p>
                      <a:pPr algn="l">
                        <a:lnSpc>
                          <a:spcPct val="110000"/>
                        </a:lnSpc>
                        <a:spcBef>
                          <a:spcPts val="600"/>
                        </a:spcBef>
                        <a:spcAft>
                          <a:spcPts val="0"/>
                        </a:spcAft>
                      </a:pPr>
                      <a:r>
                        <a:rPr lang="en-GB" sz="1900" b="1" dirty="0">
                          <a:latin typeface="Arial" pitchFamily="34" charset="0"/>
                          <a:ea typeface="Calibri"/>
                          <a:cs typeface="Arial" pitchFamily="34" charset="0"/>
                        </a:rPr>
                        <a:t>Sun and rain</a:t>
                      </a:r>
                      <a:endParaRPr lang="en-US" sz="1900" dirty="0">
                        <a:latin typeface="Arial" pitchFamily="34" charset="0"/>
                        <a:ea typeface="Calibri"/>
                        <a:cs typeface="Arial" pitchFamily="34" charset="0"/>
                      </a:endParaRPr>
                    </a:p>
                  </a:txBody>
                  <a:tcPr marL="50800" marR="50800" marT="0" marB="0">
                    <a:lnL>
                      <a:noFill/>
                    </a:lnL>
                    <a:lnR>
                      <a:noFill/>
                    </a:lnR>
                    <a:lnT w="12700" cap="flat" cmpd="sng" algn="ctr">
                      <a:solidFill>
                        <a:srgbClr val="4BACC6"/>
                      </a:solidFill>
                      <a:prstDash val="solid"/>
                      <a:round/>
                      <a:headEnd type="none" w="med" len="med"/>
                      <a:tailEnd type="none" w="med" len="med"/>
                    </a:lnT>
                    <a:lnB>
                      <a:noFill/>
                    </a:lnB>
                    <a:solidFill>
                      <a:srgbClr val="FDE9D9"/>
                    </a:solidFill>
                  </a:tcPr>
                </a:tc>
                <a:tc>
                  <a:txBody>
                    <a:bodyPr/>
                    <a:lstStyle/>
                    <a:p>
                      <a:pPr algn="just">
                        <a:lnSpc>
                          <a:spcPct val="110000"/>
                        </a:lnSpc>
                        <a:spcBef>
                          <a:spcPts val="600"/>
                        </a:spcBef>
                        <a:spcAft>
                          <a:spcPts val="0"/>
                        </a:spcAft>
                      </a:pPr>
                      <a:r>
                        <a:rPr lang="en-GB" sz="1900" dirty="0">
                          <a:latin typeface="Arial" pitchFamily="34" charset="0"/>
                          <a:ea typeface="Calibri"/>
                          <a:cs typeface="Arial" pitchFamily="34" charset="0"/>
                        </a:rPr>
                        <a:t>- </a:t>
                      </a:r>
                      <a:r>
                        <a:rPr lang="en-GB" sz="1900" b="1" dirty="0">
                          <a:latin typeface="Arial" pitchFamily="34" charset="0"/>
                          <a:ea typeface="Calibri"/>
                          <a:cs typeface="Arial" pitchFamily="34" charset="0"/>
                        </a:rPr>
                        <a:t>Plants</a:t>
                      </a:r>
                      <a:r>
                        <a:rPr lang="en-GB" sz="1900" dirty="0">
                          <a:latin typeface="Arial" pitchFamily="34" charset="0"/>
                          <a:ea typeface="Calibri"/>
                          <a:cs typeface="Arial" pitchFamily="34" charset="0"/>
                        </a:rPr>
                        <a:t>: rely on observing the expression of some other herbs, such as </a:t>
                      </a:r>
                      <a:r>
                        <a:rPr lang="en-GB" sz="1900" b="1" u="sng" dirty="0" err="1">
                          <a:latin typeface="Arial" pitchFamily="34" charset="0"/>
                          <a:ea typeface="Calibri"/>
                          <a:cs typeface="Arial" pitchFamily="34" charset="0"/>
                        </a:rPr>
                        <a:t>bermuda</a:t>
                      </a:r>
                      <a:r>
                        <a:rPr lang="en-GB" sz="1900" b="1" u="sng" dirty="0">
                          <a:latin typeface="Arial" pitchFamily="34" charset="0"/>
                          <a:ea typeface="Calibri"/>
                          <a:cs typeface="Arial" pitchFamily="34" charset="0"/>
                        </a:rPr>
                        <a:t> grass</a:t>
                      </a:r>
                      <a:r>
                        <a:rPr lang="en-GB" sz="1900" dirty="0">
                          <a:latin typeface="Arial" pitchFamily="34" charset="0"/>
                          <a:ea typeface="Calibri"/>
                          <a:cs typeface="Arial" pitchFamily="34" charset="0"/>
                        </a:rPr>
                        <a:t> </a:t>
                      </a:r>
                      <a:r>
                        <a:rPr lang="en-GB" sz="1900" i="1" dirty="0">
                          <a:solidFill>
                            <a:srgbClr val="000000"/>
                          </a:solidFill>
                          <a:latin typeface="Arial" pitchFamily="34" charset="0"/>
                          <a:ea typeface="Calibri"/>
                          <a:cs typeface="Arial" pitchFamily="34" charset="0"/>
                        </a:rPr>
                        <a:t>[</a:t>
                      </a:r>
                      <a:r>
                        <a:rPr lang="en-GB" sz="1900" i="1" dirty="0" err="1">
                          <a:solidFill>
                            <a:srgbClr val="000000"/>
                          </a:solidFill>
                          <a:latin typeface="Arial" pitchFamily="34" charset="0"/>
                          <a:ea typeface="Calibri"/>
                          <a:cs typeface="Arial" pitchFamily="34" charset="0"/>
                        </a:rPr>
                        <a:t>cỏ</a:t>
                      </a:r>
                      <a:r>
                        <a:rPr lang="en-GB" sz="1900" i="1" dirty="0">
                          <a:solidFill>
                            <a:srgbClr val="000000"/>
                          </a:solidFill>
                          <a:latin typeface="Arial" pitchFamily="34" charset="0"/>
                          <a:ea typeface="Calibri"/>
                          <a:cs typeface="Arial" pitchFamily="34" charset="0"/>
                        </a:rPr>
                        <a:t> </a:t>
                      </a:r>
                      <a:r>
                        <a:rPr lang="en-GB" sz="1900" i="1" dirty="0" err="1">
                          <a:solidFill>
                            <a:srgbClr val="000000"/>
                          </a:solidFill>
                          <a:latin typeface="Arial" pitchFamily="34" charset="0"/>
                          <a:ea typeface="Calibri"/>
                          <a:cs typeface="Arial" pitchFamily="34" charset="0"/>
                        </a:rPr>
                        <a:t>gà</a:t>
                      </a:r>
                      <a:r>
                        <a:rPr lang="en-GB" sz="1900" i="1" dirty="0">
                          <a:solidFill>
                            <a:srgbClr val="000000"/>
                          </a:solidFill>
                          <a:latin typeface="Arial" pitchFamily="34" charset="0"/>
                          <a:ea typeface="Calibri"/>
                          <a:cs typeface="Arial" pitchFamily="34" charset="0"/>
                        </a:rPr>
                        <a:t>]</a:t>
                      </a:r>
                      <a:r>
                        <a:rPr lang="en-GB" sz="1900" dirty="0">
                          <a:latin typeface="Arial" pitchFamily="34" charset="0"/>
                          <a:ea typeface="Calibri"/>
                          <a:cs typeface="Arial" pitchFamily="34" charset="0"/>
                        </a:rPr>
                        <a:t>, </a:t>
                      </a:r>
                      <a:r>
                        <a:rPr lang="en-GB" sz="1900" b="1" u="sng" dirty="0">
                          <a:latin typeface="Arial" pitchFamily="34" charset="0"/>
                          <a:ea typeface="Calibri"/>
                          <a:cs typeface="Arial" pitchFamily="34" charset="0"/>
                        </a:rPr>
                        <a:t>crinum </a:t>
                      </a:r>
                      <a:r>
                        <a:rPr lang="en-GB" sz="1900" b="1" u="sng" dirty="0" err="1">
                          <a:latin typeface="Arial" pitchFamily="34" charset="0"/>
                          <a:ea typeface="Calibri"/>
                          <a:cs typeface="Arial" pitchFamily="34" charset="0"/>
                        </a:rPr>
                        <a:t>asiaticium</a:t>
                      </a:r>
                      <a:r>
                        <a:rPr lang="en-GB" sz="1900" dirty="0">
                          <a:latin typeface="Arial" pitchFamily="34" charset="0"/>
                          <a:ea typeface="Calibri"/>
                          <a:cs typeface="Arial" pitchFamily="34" charset="0"/>
                        </a:rPr>
                        <a:t> </a:t>
                      </a:r>
                      <a:r>
                        <a:rPr lang="en-GB" sz="1900" i="1" dirty="0">
                          <a:latin typeface="Arial" pitchFamily="34" charset="0"/>
                          <a:ea typeface="Calibri"/>
                          <a:cs typeface="Arial" pitchFamily="34" charset="0"/>
                        </a:rPr>
                        <a:t>[</a:t>
                      </a:r>
                      <a:r>
                        <a:rPr lang="en-GB" sz="1900" i="1" dirty="0" err="1">
                          <a:solidFill>
                            <a:srgbClr val="000000"/>
                          </a:solidFill>
                          <a:latin typeface="Arial" pitchFamily="34" charset="0"/>
                          <a:ea typeface="Calibri"/>
                          <a:cs typeface="Arial" pitchFamily="34" charset="0"/>
                        </a:rPr>
                        <a:t>Cây</a:t>
                      </a:r>
                      <a:r>
                        <a:rPr lang="en-GB" sz="1900" i="1" dirty="0">
                          <a:solidFill>
                            <a:srgbClr val="000000"/>
                          </a:solidFill>
                          <a:latin typeface="Arial" pitchFamily="34" charset="0"/>
                          <a:ea typeface="Calibri"/>
                          <a:cs typeface="Arial" pitchFamily="34" charset="0"/>
                        </a:rPr>
                        <a:t> </a:t>
                      </a:r>
                      <a:r>
                        <a:rPr lang="en-GB" sz="1900" i="1" dirty="0" err="1">
                          <a:solidFill>
                            <a:srgbClr val="000000"/>
                          </a:solidFill>
                          <a:latin typeface="Arial" pitchFamily="34" charset="0"/>
                          <a:ea typeface="Calibri"/>
                          <a:cs typeface="Arial" pitchFamily="34" charset="0"/>
                        </a:rPr>
                        <a:t>ngải</a:t>
                      </a:r>
                      <a:r>
                        <a:rPr lang="en-GB" sz="1900" i="1" dirty="0">
                          <a:solidFill>
                            <a:srgbClr val="000000"/>
                          </a:solidFill>
                          <a:latin typeface="Arial" pitchFamily="34" charset="0"/>
                          <a:ea typeface="Calibri"/>
                          <a:cs typeface="Arial" pitchFamily="34" charset="0"/>
                        </a:rPr>
                        <a:t> </a:t>
                      </a:r>
                      <a:r>
                        <a:rPr lang="en-GB" sz="1900" i="1" dirty="0" err="1">
                          <a:solidFill>
                            <a:srgbClr val="000000"/>
                          </a:solidFill>
                          <a:latin typeface="Arial" pitchFamily="34" charset="0"/>
                          <a:ea typeface="Calibri"/>
                          <a:cs typeface="Arial" pitchFamily="34" charset="0"/>
                        </a:rPr>
                        <a:t>tướng</a:t>
                      </a:r>
                      <a:r>
                        <a:rPr lang="en-GB" sz="1900" i="1" dirty="0">
                          <a:solidFill>
                            <a:srgbClr val="000000"/>
                          </a:solidFill>
                          <a:latin typeface="Arial" pitchFamily="34" charset="0"/>
                          <a:ea typeface="Calibri"/>
                          <a:cs typeface="Arial" pitchFamily="34" charset="0"/>
                        </a:rPr>
                        <a:t> </a:t>
                      </a:r>
                      <a:r>
                        <a:rPr lang="en-GB" sz="1900" i="1" dirty="0" err="1">
                          <a:solidFill>
                            <a:srgbClr val="000000"/>
                          </a:solidFill>
                          <a:latin typeface="Arial" pitchFamily="34" charset="0"/>
                          <a:ea typeface="Calibri"/>
                          <a:cs typeface="Arial" pitchFamily="34" charset="0"/>
                        </a:rPr>
                        <a:t>quân</a:t>
                      </a:r>
                      <a:r>
                        <a:rPr lang="en-GB" sz="1900" i="1" dirty="0">
                          <a:solidFill>
                            <a:srgbClr val="000000"/>
                          </a:solidFill>
                          <a:latin typeface="Arial" pitchFamily="34" charset="0"/>
                          <a:ea typeface="Calibri"/>
                          <a:cs typeface="Arial" pitchFamily="34" charset="0"/>
                        </a:rPr>
                        <a:t>]</a:t>
                      </a:r>
                      <a:r>
                        <a:rPr lang="en-GB" sz="1900" dirty="0">
                          <a:latin typeface="Arial" pitchFamily="34" charset="0"/>
                          <a:ea typeface="Calibri"/>
                          <a:cs typeface="Arial" pitchFamily="34" charset="0"/>
                        </a:rPr>
                        <a:t>, other name is </a:t>
                      </a:r>
                      <a:r>
                        <a:rPr lang="en-GB" sz="1900" b="1" u="sng" dirty="0">
                          <a:latin typeface="Arial" pitchFamily="34" charset="0"/>
                          <a:ea typeface="Calibri"/>
                          <a:cs typeface="Arial" pitchFamily="34" charset="0"/>
                        </a:rPr>
                        <a:t>water banana trees</a:t>
                      </a:r>
                      <a:r>
                        <a:rPr lang="en-GB" sz="1900" b="1" u="none" dirty="0">
                          <a:latin typeface="Arial" pitchFamily="34" charset="0"/>
                          <a:ea typeface="Calibri"/>
                          <a:cs typeface="Arial" pitchFamily="34" charset="0"/>
                        </a:rPr>
                        <a:t> </a:t>
                      </a:r>
                      <a:r>
                        <a:rPr lang="en-GB" sz="1900" i="1" dirty="0">
                          <a:latin typeface="Arial" pitchFamily="34" charset="0"/>
                          <a:ea typeface="Calibri"/>
                          <a:cs typeface="Arial" pitchFamily="34" charset="0"/>
                        </a:rPr>
                        <a:t>[</a:t>
                      </a:r>
                      <a:r>
                        <a:rPr lang="en-GB" sz="1900" i="1" dirty="0" err="1">
                          <a:solidFill>
                            <a:srgbClr val="000000"/>
                          </a:solidFill>
                          <a:latin typeface="Arial" pitchFamily="34" charset="0"/>
                          <a:ea typeface="Calibri"/>
                          <a:cs typeface="Arial" pitchFamily="34" charset="0"/>
                        </a:rPr>
                        <a:t>Cây</a:t>
                      </a:r>
                      <a:r>
                        <a:rPr lang="en-GB" sz="1900" i="1" dirty="0">
                          <a:solidFill>
                            <a:srgbClr val="000000"/>
                          </a:solidFill>
                          <a:latin typeface="Arial" pitchFamily="34" charset="0"/>
                          <a:ea typeface="Calibri"/>
                          <a:cs typeface="Arial" pitchFamily="34" charset="0"/>
                        </a:rPr>
                        <a:t> </a:t>
                      </a:r>
                      <a:r>
                        <a:rPr lang="en-GB" sz="1900" i="1" dirty="0" err="1">
                          <a:solidFill>
                            <a:srgbClr val="000000"/>
                          </a:solidFill>
                          <a:latin typeface="Arial" pitchFamily="34" charset="0"/>
                          <a:ea typeface="Calibri"/>
                          <a:cs typeface="Arial" pitchFamily="34" charset="0"/>
                        </a:rPr>
                        <a:t>chuối</a:t>
                      </a:r>
                      <a:r>
                        <a:rPr lang="en-GB" sz="1900" i="1" dirty="0">
                          <a:solidFill>
                            <a:srgbClr val="000000"/>
                          </a:solidFill>
                          <a:latin typeface="Arial" pitchFamily="34" charset="0"/>
                          <a:ea typeface="Calibri"/>
                          <a:cs typeface="Arial" pitchFamily="34" charset="0"/>
                        </a:rPr>
                        <a:t> </a:t>
                      </a:r>
                      <a:r>
                        <a:rPr lang="en-GB" sz="1900" i="1" dirty="0" err="1">
                          <a:solidFill>
                            <a:srgbClr val="000000"/>
                          </a:solidFill>
                          <a:latin typeface="Arial" pitchFamily="34" charset="0"/>
                          <a:ea typeface="Calibri"/>
                          <a:cs typeface="Arial" pitchFamily="34" charset="0"/>
                        </a:rPr>
                        <a:t>nước</a:t>
                      </a:r>
                      <a:r>
                        <a:rPr lang="en-GB" sz="1900" i="1" dirty="0">
                          <a:solidFill>
                            <a:srgbClr val="000000"/>
                          </a:solidFill>
                          <a:latin typeface="Arial" pitchFamily="34" charset="0"/>
                          <a:ea typeface="Calibri"/>
                          <a:cs typeface="Arial" pitchFamily="34" charset="0"/>
                        </a:rPr>
                        <a:t>]</a:t>
                      </a:r>
                      <a:r>
                        <a:rPr lang="en-GB" sz="1900" dirty="0">
                          <a:latin typeface="Arial" pitchFamily="34" charset="0"/>
                          <a:ea typeface="Calibri"/>
                          <a:cs typeface="Arial" pitchFamily="34" charset="0"/>
                        </a:rPr>
                        <a:t>, </a:t>
                      </a:r>
                      <a:r>
                        <a:rPr lang="en-GB" sz="1900" b="1" u="sng" dirty="0">
                          <a:latin typeface="Arial" pitchFamily="34" charset="0"/>
                          <a:ea typeface="Calibri"/>
                          <a:cs typeface="Arial" pitchFamily="34" charset="0"/>
                        </a:rPr>
                        <a:t>torpedo grass</a:t>
                      </a:r>
                      <a:r>
                        <a:rPr lang="en-GB" sz="1900" b="1" u="none" dirty="0">
                          <a:latin typeface="Arial" pitchFamily="34" charset="0"/>
                          <a:ea typeface="Calibri"/>
                          <a:cs typeface="Arial" pitchFamily="34" charset="0"/>
                        </a:rPr>
                        <a:t> </a:t>
                      </a:r>
                      <a:r>
                        <a:rPr lang="en-GB" sz="1900" i="1" dirty="0">
                          <a:latin typeface="Arial" pitchFamily="34" charset="0"/>
                          <a:ea typeface="Calibri"/>
                          <a:cs typeface="Arial" pitchFamily="34" charset="0"/>
                        </a:rPr>
                        <a:t>[</a:t>
                      </a:r>
                      <a:r>
                        <a:rPr lang="en-GB" sz="1900" i="1" dirty="0" err="1">
                          <a:latin typeface="Arial" pitchFamily="34" charset="0"/>
                          <a:ea typeface="Calibri"/>
                          <a:cs typeface="Arial" pitchFamily="34" charset="0"/>
                        </a:rPr>
                        <a:t>cỏ</a:t>
                      </a:r>
                      <a:r>
                        <a:rPr lang="en-GB" sz="1900" i="1" dirty="0">
                          <a:latin typeface="Arial" pitchFamily="34" charset="0"/>
                          <a:ea typeface="Calibri"/>
                          <a:cs typeface="Arial" pitchFamily="34" charset="0"/>
                        </a:rPr>
                        <a:t> </a:t>
                      </a:r>
                      <a:r>
                        <a:rPr lang="en-GB" sz="1900" i="1" dirty="0" err="1">
                          <a:latin typeface="Arial" pitchFamily="34" charset="0"/>
                          <a:ea typeface="Calibri"/>
                          <a:cs typeface="Arial" pitchFamily="34" charset="0"/>
                        </a:rPr>
                        <a:t>gừng</a:t>
                      </a:r>
                      <a:r>
                        <a:rPr lang="en-GB" sz="1900" i="1" dirty="0">
                          <a:latin typeface="Arial" pitchFamily="34" charset="0"/>
                          <a:ea typeface="Calibri"/>
                          <a:cs typeface="Arial" pitchFamily="34" charset="0"/>
                        </a:rPr>
                        <a:t>] </a:t>
                      </a:r>
                      <a:r>
                        <a:rPr lang="en-GB" sz="1900" dirty="0">
                          <a:latin typeface="Arial" pitchFamily="34" charset="0"/>
                          <a:ea typeface="Calibri"/>
                          <a:cs typeface="Arial" pitchFamily="34" charset="0"/>
                        </a:rPr>
                        <a:t>and some fruit trees in home gardens, like star-fruit trees, lemon trees, ...</a:t>
                      </a:r>
                      <a:endParaRPr lang="en-US" sz="1900" dirty="0">
                        <a:latin typeface="Arial" pitchFamily="34" charset="0"/>
                        <a:ea typeface="Calibri"/>
                        <a:cs typeface="Arial" pitchFamily="34" charset="0"/>
                      </a:endParaRPr>
                    </a:p>
                  </a:txBody>
                  <a:tcPr marL="50800" marR="50800"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DE9D9"/>
                    </a:solidFill>
                  </a:tcPr>
                </a:tc>
              </a:tr>
              <a:tr h="1419538">
                <a:tc>
                  <a:txBody>
                    <a:bodyPr/>
                    <a:lstStyle/>
                    <a:p>
                      <a:pPr algn="just">
                        <a:lnSpc>
                          <a:spcPct val="110000"/>
                        </a:lnSpc>
                        <a:spcBef>
                          <a:spcPts val="600"/>
                        </a:spcBef>
                        <a:spcAft>
                          <a:spcPts val="0"/>
                        </a:spcAft>
                      </a:pPr>
                      <a:endParaRPr lang="en-US" sz="1900">
                        <a:latin typeface="Arial" pitchFamily="34" charset="0"/>
                        <a:ea typeface="Calibri"/>
                        <a:cs typeface="Arial" pitchFamily="34" charset="0"/>
                      </a:endParaRPr>
                    </a:p>
                  </a:txBody>
                  <a:tcPr marL="50800" marR="50800" marT="0" marB="0">
                    <a:lnL w="12700" cap="flat" cmpd="sng" algn="ctr">
                      <a:solidFill>
                        <a:srgbClr val="4BACC6"/>
                      </a:solidFill>
                      <a:prstDash val="solid"/>
                      <a:round/>
                      <a:headEnd type="none" w="med" len="med"/>
                      <a:tailEnd type="none" w="med" len="med"/>
                    </a:lnL>
                    <a:lnR>
                      <a:noFill/>
                    </a:lnR>
                    <a:lnT>
                      <a:noFill/>
                    </a:lnT>
                    <a:lnB>
                      <a:noFill/>
                    </a:lnB>
                    <a:solidFill>
                      <a:srgbClr val="FDE9D9"/>
                    </a:solidFill>
                  </a:tcPr>
                </a:tc>
                <a:tc>
                  <a:txBody>
                    <a:bodyPr/>
                    <a:lstStyle/>
                    <a:p>
                      <a:pPr algn="just">
                        <a:lnSpc>
                          <a:spcPct val="110000"/>
                        </a:lnSpc>
                        <a:spcBef>
                          <a:spcPts val="600"/>
                        </a:spcBef>
                        <a:spcAft>
                          <a:spcPts val="0"/>
                        </a:spcAft>
                      </a:pPr>
                      <a:endParaRPr lang="en-GB" sz="1900">
                        <a:latin typeface="Arial" pitchFamily="34" charset="0"/>
                        <a:ea typeface="Calibri"/>
                        <a:cs typeface="Arial" pitchFamily="34" charset="0"/>
                      </a:endParaRPr>
                    </a:p>
                  </a:txBody>
                  <a:tcPr marL="50800" marR="50800" marT="0" marB="0">
                    <a:lnL>
                      <a:noFill/>
                    </a:lnL>
                    <a:lnR>
                      <a:noFill/>
                    </a:lnR>
                    <a:lnT>
                      <a:noFill/>
                    </a:lnT>
                    <a:lnB>
                      <a:noFill/>
                    </a:lnB>
                    <a:solidFill>
                      <a:srgbClr val="FDE9D9"/>
                    </a:solidFill>
                  </a:tcPr>
                </a:tc>
                <a:tc>
                  <a:txBody>
                    <a:bodyPr/>
                    <a:lstStyle/>
                    <a:p>
                      <a:pPr algn="just">
                        <a:lnSpc>
                          <a:spcPct val="110000"/>
                        </a:lnSpc>
                        <a:spcBef>
                          <a:spcPts val="600"/>
                        </a:spcBef>
                        <a:spcAft>
                          <a:spcPts val="0"/>
                        </a:spcAft>
                      </a:pPr>
                      <a:r>
                        <a:rPr lang="en-GB" sz="1900" dirty="0">
                          <a:latin typeface="Arial" pitchFamily="34" charset="0"/>
                          <a:ea typeface="Calibri"/>
                          <a:cs typeface="Arial" pitchFamily="34" charset="0"/>
                        </a:rPr>
                        <a:t>- </a:t>
                      </a:r>
                      <a:r>
                        <a:rPr lang="en-GB" sz="1900" b="1" dirty="0">
                          <a:latin typeface="Arial" pitchFamily="34" charset="0"/>
                          <a:ea typeface="Calibri"/>
                          <a:cs typeface="Arial" pitchFamily="34" charset="0"/>
                        </a:rPr>
                        <a:t>Animals and insects:</a:t>
                      </a:r>
                      <a:r>
                        <a:rPr lang="en-GB" sz="1900" dirty="0">
                          <a:latin typeface="Arial" pitchFamily="34" charset="0"/>
                          <a:ea typeface="Calibri"/>
                          <a:cs typeface="Arial" pitchFamily="34" charset="0"/>
                        </a:rPr>
                        <a:t> Observing the changes of animals and insects in natural environment such as toads, dragonflies, ants, termites, birds,... as well as the family pets such as dogs, cats, chickens, ...  </a:t>
                      </a:r>
                      <a:endParaRPr lang="en-US" sz="1900" dirty="0">
                        <a:latin typeface="Arial" pitchFamily="34" charset="0"/>
                        <a:ea typeface="Calibri"/>
                        <a:cs typeface="Arial" pitchFamily="34" charset="0"/>
                      </a:endParaRPr>
                    </a:p>
                  </a:txBody>
                  <a:tcPr marL="50800" marR="50800"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DE9D9"/>
                    </a:solidFill>
                  </a:tcPr>
                </a:tc>
              </a:tr>
              <a:tr h="1331964">
                <a:tc>
                  <a:txBody>
                    <a:bodyPr/>
                    <a:lstStyle/>
                    <a:p>
                      <a:pPr algn="just">
                        <a:lnSpc>
                          <a:spcPct val="110000"/>
                        </a:lnSpc>
                        <a:spcBef>
                          <a:spcPts val="600"/>
                        </a:spcBef>
                        <a:spcAft>
                          <a:spcPts val="0"/>
                        </a:spcAft>
                      </a:pPr>
                      <a:endParaRPr lang="en-US" sz="1900">
                        <a:latin typeface="Arial" pitchFamily="34" charset="0"/>
                        <a:ea typeface="Calibri"/>
                        <a:cs typeface="Arial" pitchFamily="34" charset="0"/>
                      </a:endParaRPr>
                    </a:p>
                  </a:txBody>
                  <a:tcPr marL="50800" marR="50800" marT="0" marB="0">
                    <a:lnL w="12700" cap="flat" cmpd="sng" algn="ctr">
                      <a:solidFill>
                        <a:srgbClr val="4BACC6"/>
                      </a:solidFill>
                      <a:prstDash val="solid"/>
                      <a:round/>
                      <a:headEnd type="none" w="med" len="med"/>
                      <a:tailEnd type="none" w="med" len="med"/>
                    </a:lnL>
                    <a:lnR>
                      <a:noFill/>
                    </a:lnR>
                    <a:lnT>
                      <a:noFill/>
                    </a:lnT>
                    <a:lnB w="12700" cap="flat" cmpd="sng" algn="ctr">
                      <a:solidFill>
                        <a:srgbClr val="4BACC6"/>
                      </a:solidFill>
                      <a:prstDash val="solid"/>
                      <a:round/>
                      <a:headEnd type="none" w="med" len="med"/>
                      <a:tailEnd type="none" w="med" len="med"/>
                    </a:lnB>
                    <a:solidFill>
                      <a:srgbClr val="FDE9D9"/>
                    </a:solidFill>
                  </a:tcPr>
                </a:tc>
                <a:tc>
                  <a:txBody>
                    <a:bodyPr/>
                    <a:lstStyle/>
                    <a:p>
                      <a:pPr algn="just">
                        <a:lnSpc>
                          <a:spcPct val="110000"/>
                        </a:lnSpc>
                        <a:spcBef>
                          <a:spcPts val="600"/>
                        </a:spcBef>
                        <a:spcAft>
                          <a:spcPts val="0"/>
                        </a:spcAft>
                      </a:pPr>
                      <a:endParaRPr lang="en-GB" sz="1900" dirty="0">
                        <a:latin typeface="Arial" pitchFamily="34" charset="0"/>
                        <a:ea typeface="Calibri"/>
                        <a:cs typeface="Arial" pitchFamily="34" charset="0"/>
                      </a:endParaRPr>
                    </a:p>
                  </a:txBody>
                  <a:tcPr marL="50800" marR="50800" marT="0" marB="0">
                    <a:lnL>
                      <a:noFill/>
                    </a:lnL>
                    <a:lnR>
                      <a:noFill/>
                    </a:lnR>
                    <a:lnT>
                      <a:noFill/>
                    </a:lnT>
                    <a:lnB w="12700" cap="flat" cmpd="sng" algn="ctr">
                      <a:solidFill>
                        <a:srgbClr val="4BACC6"/>
                      </a:solidFill>
                      <a:prstDash val="solid"/>
                      <a:round/>
                      <a:headEnd type="none" w="med" len="med"/>
                      <a:tailEnd type="none" w="med" len="med"/>
                    </a:lnB>
                    <a:solidFill>
                      <a:srgbClr val="FDE9D9"/>
                    </a:solidFill>
                  </a:tcPr>
                </a:tc>
                <a:tc>
                  <a:txBody>
                    <a:bodyPr/>
                    <a:lstStyle/>
                    <a:p>
                      <a:pPr algn="just">
                        <a:lnSpc>
                          <a:spcPct val="110000"/>
                        </a:lnSpc>
                        <a:spcBef>
                          <a:spcPts val="600"/>
                        </a:spcBef>
                        <a:spcAft>
                          <a:spcPts val="0"/>
                        </a:spcAft>
                      </a:pPr>
                      <a:r>
                        <a:rPr lang="en-GB" sz="1900" dirty="0">
                          <a:latin typeface="Arial" pitchFamily="34" charset="0"/>
                          <a:ea typeface="Calibri"/>
                          <a:cs typeface="Arial" pitchFamily="34" charset="0"/>
                        </a:rPr>
                        <a:t>- </a:t>
                      </a:r>
                      <a:r>
                        <a:rPr lang="en-GB" sz="1900" b="1" dirty="0">
                          <a:latin typeface="Arial" pitchFamily="34" charset="0"/>
                          <a:ea typeface="Calibri"/>
                          <a:cs typeface="Arial" pitchFamily="34" charset="0"/>
                        </a:rPr>
                        <a:t>Changes of</a:t>
                      </a:r>
                      <a:r>
                        <a:rPr lang="en-GB" sz="1900" dirty="0">
                          <a:latin typeface="Arial" pitchFamily="34" charset="0"/>
                          <a:ea typeface="Calibri"/>
                          <a:cs typeface="Arial" pitchFamily="34" charset="0"/>
                        </a:rPr>
                        <a:t> </a:t>
                      </a:r>
                      <a:r>
                        <a:rPr lang="en-GB" sz="1900" b="1" dirty="0">
                          <a:latin typeface="Arial" pitchFamily="34" charset="0"/>
                          <a:ea typeface="Calibri"/>
                          <a:cs typeface="Arial" pitchFamily="34" charset="0"/>
                        </a:rPr>
                        <a:t>sky, clouds and wind:</a:t>
                      </a:r>
                      <a:r>
                        <a:rPr lang="en-GB" sz="1900" dirty="0">
                          <a:latin typeface="Arial" pitchFamily="34" charset="0"/>
                          <a:ea typeface="Calibri"/>
                          <a:cs typeface="Arial" pitchFamily="34" charset="0"/>
                        </a:rPr>
                        <a:t> Observing the changes of sky, clouds and wind such as the moon, the rainbow, Laos wind (hot and dry western wind from Laos to the Central of Vietnam),...</a:t>
                      </a:r>
                      <a:endParaRPr lang="en-US" sz="1900" dirty="0">
                        <a:latin typeface="Arial" pitchFamily="34" charset="0"/>
                        <a:ea typeface="Calibri"/>
                        <a:cs typeface="Arial" pitchFamily="34" charset="0"/>
                      </a:endParaRPr>
                    </a:p>
                  </a:txBody>
                  <a:tcPr marL="50800" marR="50800"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DE9D9"/>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5DFBB3D-FF66-4686-AFFD-48CEEAF79ECE}" type="slidenum">
              <a:rPr lang="en-US" smtClean="0"/>
              <a:pPr/>
              <a:t>12</a:t>
            </a:fld>
            <a:endParaRPr lang="en-US"/>
          </a:p>
        </p:txBody>
      </p:sp>
      <p:sp>
        <p:nvSpPr>
          <p:cNvPr id="4" name="标题 1"/>
          <p:cNvSpPr txBox="1">
            <a:spLocks/>
          </p:cNvSpPr>
          <p:nvPr/>
        </p:nvSpPr>
        <p:spPr bwMode="auto">
          <a:xfrm>
            <a:off x="1214414" y="274638"/>
            <a:ext cx="6786610" cy="129697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eaLnBrk="0" hangingPunct="0"/>
            <a:r>
              <a:rPr kumimoji="0" lang="en-US" sz="3200" b="1" i="0" u="none" strike="noStrike" kern="0" cap="none" spc="0" normalizeH="0" baseline="0" noProof="0" dirty="0" smtClean="0">
                <a:ln>
                  <a:noFill/>
                </a:ln>
                <a:solidFill>
                  <a:srgbClr val="00133A"/>
                </a:solidFill>
                <a:effectLst/>
                <a:uLnTx/>
                <a:uFillTx/>
                <a:latin typeface="Arial" pitchFamily="34" charset="0"/>
                <a:ea typeface="+mj-ea"/>
                <a:cs typeface="Arial" pitchFamily="34" charset="0"/>
              </a:rPr>
              <a:t>IK in weather forecast </a:t>
            </a:r>
          </a:p>
          <a:p>
            <a:pPr lvl="0" algn="ctr" eaLnBrk="0" hangingPunct="0"/>
            <a:r>
              <a:rPr lang="en-US" sz="2800" b="1" kern="0" dirty="0">
                <a:solidFill>
                  <a:srgbClr val="C00000"/>
                </a:solidFill>
                <a:cs typeface="Arial" pitchFamily="34" charset="0"/>
              </a:rPr>
              <a:t>(Cont)</a:t>
            </a:r>
            <a:endParaRPr kumimoji="0" lang="en-US" sz="3000" b="1" i="0" u="none" strike="noStrike" kern="0" cap="none" spc="0" normalizeH="0" baseline="0" noProof="0" dirty="0">
              <a:ln>
                <a:noFill/>
              </a:ln>
              <a:solidFill>
                <a:schemeClr val="tx2"/>
              </a:solidFill>
              <a:effectLst/>
              <a:uLnTx/>
              <a:uFillTx/>
              <a:latin typeface="Arial" pitchFamily="34" charset="0"/>
              <a:ea typeface="+mj-ea"/>
              <a:cs typeface="Arial" pitchFamily="34" charset="0"/>
            </a:endParaRPr>
          </a:p>
        </p:txBody>
      </p:sp>
      <p:graphicFrame>
        <p:nvGraphicFramePr>
          <p:cNvPr id="5" name="Table 4"/>
          <p:cNvGraphicFramePr>
            <a:graphicFrameLocks noGrp="1"/>
          </p:cNvGraphicFramePr>
          <p:nvPr/>
        </p:nvGraphicFramePr>
        <p:xfrm>
          <a:off x="357158" y="1643050"/>
          <a:ext cx="8572560" cy="4793976"/>
        </p:xfrm>
        <a:graphic>
          <a:graphicData uri="http://schemas.openxmlformats.org/drawingml/2006/table">
            <a:tbl>
              <a:tblPr/>
              <a:tblGrid>
                <a:gridCol w="589135"/>
                <a:gridCol w="1339691"/>
                <a:gridCol w="6643734"/>
              </a:tblGrid>
              <a:tr h="358130">
                <a:tc>
                  <a:txBody>
                    <a:bodyPr/>
                    <a:lstStyle/>
                    <a:p>
                      <a:pPr algn="ctr">
                        <a:lnSpc>
                          <a:spcPct val="120000"/>
                        </a:lnSpc>
                        <a:spcBef>
                          <a:spcPts val="600"/>
                        </a:spcBef>
                        <a:spcAft>
                          <a:spcPts val="0"/>
                        </a:spcAft>
                      </a:pPr>
                      <a:r>
                        <a:rPr lang="en-GB" sz="2000" b="1" dirty="0">
                          <a:solidFill>
                            <a:srgbClr val="FFFFFF"/>
                          </a:solidFill>
                          <a:latin typeface="Arial" pitchFamily="34" charset="0"/>
                          <a:ea typeface="Calibri"/>
                          <a:cs typeface="Arial" pitchFamily="34" charset="0"/>
                        </a:rPr>
                        <a:t>No</a:t>
                      </a:r>
                      <a:endParaRPr lang="en-US" sz="2000" dirty="0">
                        <a:latin typeface="Arial" pitchFamily="34" charset="0"/>
                        <a:ea typeface="Calibri"/>
                        <a:cs typeface="Arial" pitchFamily="34" charset="0"/>
                      </a:endParaRPr>
                    </a:p>
                  </a:txBody>
                  <a:tcPr marL="60000" marR="60000"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31849B"/>
                    </a:solidFill>
                  </a:tcPr>
                </a:tc>
                <a:tc>
                  <a:txBody>
                    <a:bodyPr/>
                    <a:lstStyle/>
                    <a:p>
                      <a:pPr algn="ctr">
                        <a:lnSpc>
                          <a:spcPct val="120000"/>
                        </a:lnSpc>
                        <a:spcBef>
                          <a:spcPts val="600"/>
                        </a:spcBef>
                        <a:spcAft>
                          <a:spcPts val="0"/>
                        </a:spcAft>
                      </a:pPr>
                      <a:r>
                        <a:rPr lang="en-GB" sz="2000" b="1" kern="1200">
                          <a:solidFill>
                            <a:srgbClr val="FFFFFF"/>
                          </a:solidFill>
                          <a:latin typeface="Arial" pitchFamily="34" charset="0"/>
                          <a:ea typeface="Calibri"/>
                          <a:cs typeface="Arial" pitchFamily="34" charset="0"/>
                        </a:rPr>
                        <a:t>Weather </a:t>
                      </a:r>
                      <a:endParaRPr lang="en-US" sz="2000">
                        <a:latin typeface="Arial" pitchFamily="34" charset="0"/>
                        <a:ea typeface="Calibri"/>
                        <a:cs typeface="Arial" pitchFamily="34" charset="0"/>
                      </a:endParaRPr>
                    </a:p>
                  </a:txBody>
                  <a:tcPr marL="60000" marR="60000"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31849B"/>
                    </a:solidFill>
                  </a:tcPr>
                </a:tc>
                <a:tc>
                  <a:txBody>
                    <a:bodyPr/>
                    <a:lstStyle/>
                    <a:p>
                      <a:pPr algn="ctr">
                        <a:lnSpc>
                          <a:spcPct val="120000"/>
                        </a:lnSpc>
                        <a:spcBef>
                          <a:spcPts val="600"/>
                        </a:spcBef>
                        <a:spcAft>
                          <a:spcPts val="0"/>
                        </a:spcAft>
                      </a:pPr>
                      <a:r>
                        <a:rPr lang="en-GB" sz="2000" b="1" kern="1200">
                          <a:solidFill>
                            <a:srgbClr val="FFFFFF"/>
                          </a:solidFill>
                          <a:latin typeface="Arial" pitchFamily="34" charset="0"/>
                          <a:ea typeface="Calibri"/>
                          <a:cs typeface="Arial" pitchFamily="34" charset="0"/>
                        </a:rPr>
                        <a:t>Bases of forecast of local inhabitants</a:t>
                      </a:r>
                      <a:endParaRPr lang="en-US" sz="2000">
                        <a:latin typeface="Arial" pitchFamily="34" charset="0"/>
                        <a:ea typeface="Calibri"/>
                        <a:cs typeface="Arial" pitchFamily="34" charset="0"/>
                      </a:endParaRPr>
                    </a:p>
                  </a:txBody>
                  <a:tcPr marL="60000" marR="60000"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31849B"/>
                    </a:solidFill>
                  </a:tcPr>
                </a:tc>
              </a:tr>
              <a:tr h="1180857">
                <a:tc>
                  <a:txBody>
                    <a:bodyPr/>
                    <a:lstStyle/>
                    <a:p>
                      <a:pPr algn="ctr">
                        <a:lnSpc>
                          <a:spcPct val="110000"/>
                        </a:lnSpc>
                        <a:spcBef>
                          <a:spcPts val="600"/>
                        </a:spcBef>
                        <a:spcAft>
                          <a:spcPts val="0"/>
                        </a:spcAft>
                      </a:pPr>
                      <a:r>
                        <a:rPr lang="en-GB" sz="1900" b="1" dirty="0">
                          <a:latin typeface="Arial" pitchFamily="34" charset="0"/>
                          <a:ea typeface="Calibri"/>
                          <a:cs typeface="Arial" pitchFamily="34" charset="0"/>
                        </a:rPr>
                        <a:t>2</a:t>
                      </a:r>
                      <a:endParaRPr lang="en-US" sz="1900" dirty="0">
                        <a:latin typeface="Arial" pitchFamily="34" charset="0"/>
                        <a:ea typeface="Calibri"/>
                        <a:cs typeface="Arial" pitchFamily="34" charset="0"/>
                      </a:endParaRPr>
                    </a:p>
                  </a:txBody>
                  <a:tcPr marL="60000" marR="60000"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a:noFill/>
                    </a:lnB>
                    <a:solidFill>
                      <a:srgbClr val="B9FFDC">
                        <a:alpha val="41961"/>
                      </a:srgbClr>
                    </a:solidFill>
                  </a:tcPr>
                </a:tc>
                <a:tc>
                  <a:txBody>
                    <a:bodyPr/>
                    <a:lstStyle/>
                    <a:p>
                      <a:pPr algn="l">
                        <a:lnSpc>
                          <a:spcPct val="110000"/>
                        </a:lnSpc>
                        <a:spcBef>
                          <a:spcPts val="600"/>
                        </a:spcBef>
                        <a:spcAft>
                          <a:spcPts val="0"/>
                        </a:spcAft>
                      </a:pPr>
                      <a:r>
                        <a:rPr lang="en-GB" sz="1900" b="1" dirty="0">
                          <a:latin typeface="Arial" pitchFamily="34" charset="0"/>
                          <a:ea typeface="Calibri"/>
                          <a:cs typeface="Arial" pitchFamily="34" charset="0"/>
                        </a:rPr>
                        <a:t>Typhoon and flood </a:t>
                      </a:r>
                      <a:endParaRPr lang="en-US" sz="1900" dirty="0">
                        <a:latin typeface="Arial" pitchFamily="34" charset="0"/>
                        <a:ea typeface="Calibri"/>
                        <a:cs typeface="Arial" pitchFamily="34" charset="0"/>
                      </a:endParaRPr>
                    </a:p>
                  </a:txBody>
                  <a:tcPr marL="60000" marR="60000" marT="0" marB="0">
                    <a:lnL>
                      <a:noFill/>
                    </a:lnL>
                    <a:lnR>
                      <a:noFill/>
                    </a:lnR>
                    <a:lnT w="12700" cap="flat" cmpd="sng" algn="ctr">
                      <a:solidFill>
                        <a:srgbClr val="4BACC6"/>
                      </a:solidFill>
                      <a:prstDash val="solid"/>
                      <a:round/>
                      <a:headEnd type="none" w="med" len="med"/>
                      <a:tailEnd type="none" w="med" len="med"/>
                    </a:lnT>
                    <a:lnB>
                      <a:noFill/>
                    </a:lnB>
                    <a:solidFill>
                      <a:srgbClr val="B9FFDC">
                        <a:alpha val="41961"/>
                      </a:srgbClr>
                    </a:solidFill>
                  </a:tcPr>
                </a:tc>
                <a:tc>
                  <a:txBody>
                    <a:bodyPr/>
                    <a:lstStyle/>
                    <a:p>
                      <a:pPr algn="just">
                        <a:lnSpc>
                          <a:spcPct val="110000"/>
                        </a:lnSpc>
                        <a:spcBef>
                          <a:spcPts val="600"/>
                        </a:spcBef>
                        <a:spcAft>
                          <a:spcPts val="0"/>
                        </a:spcAft>
                      </a:pPr>
                      <a:r>
                        <a:rPr lang="en-GB" sz="1900" dirty="0">
                          <a:latin typeface="Arial" pitchFamily="34" charset="0"/>
                          <a:ea typeface="Calibri"/>
                          <a:cs typeface="Arial" pitchFamily="34" charset="0"/>
                        </a:rPr>
                        <a:t>- </a:t>
                      </a:r>
                      <a:r>
                        <a:rPr lang="en-GB" sz="1900" b="1" dirty="0">
                          <a:latin typeface="Arial" pitchFamily="34" charset="0"/>
                          <a:ea typeface="Calibri"/>
                          <a:cs typeface="Arial" pitchFamily="34" charset="0"/>
                        </a:rPr>
                        <a:t>Plants:</a:t>
                      </a:r>
                      <a:r>
                        <a:rPr lang="en-GB" sz="1900" dirty="0">
                          <a:latin typeface="Arial" pitchFamily="34" charset="0"/>
                          <a:ea typeface="Calibri"/>
                          <a:cs typeface="Arial" pitchFamily="34" charset="0"/>
                        </a:rPr>
                        <a:t> observing the expression of some plants such as water banana trees, torpedo grass, </a:t>
                      </a:r>
                      <a:r>
                        <a:rPr lang="en-GB" sz="1900" dirty="0" err="1">
                          <a:latin typeface="Arial" pitchFamily="34" charset="0"/>
                          <a:ea typeface="Calibri"/>
                          <a:cs typeface="Arial" pitchFamily="34" charset="0"/>
                        </a:rPr>
                        <a:t>bermuda</a:t>
                      </a:r>
                      <a:r>
                        <a:rPr lang="en-GB" sz="1900" dirty="0">
                          <a:latin typeface="Arial" pitchFamily="34" charset="0"/>
                          <a:ea typeface="Calibri"/>
                          <a:cs typeface="Arial" pitchFamily="34" charset="0"/>
                        </a:rPr>
                        <a:t> grass, bamboo,... and some trees in the garden like jackfruit </a:t>
                      </a:r>
                      <a:r>
                        <a:rPr lang="en-GB" sz="1900" dirty="0" smtClean="0">
                          <a:latin typeface="Arial" pitchFamily="34" charset="0"/>
                          <a:ea typeface="Calibri"/>
                          <a:cs typeface="Arial" pitchFamily="34" charset="0"/>
                        </a:rPr>
                        <a:t>tree...</a:t>
                      </a:r>
                      <a:endParaRPr lang="en-US" sz="1900" dirty="0">
                        <a:latin typeface="Arial" pitchFamily="34" charset="0"/>
                        <a:ea typeface="Calibri"/>
                        <a:cs typeface="Arial" pitchFamily="34" charset="0"/>
                      </a:endParaRPr>
                    </a:p>
                  </a:txBody>
                  <a:tcPr marL="60000" marR="60000"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B9FFDC">
                        <a:alpha val="41961"/>
                      </a:srgbClr>
                    </a:solidFill>
                  </a:tcPr>
                </a:tc>
              </a:tr>
              <a:tr h="1771287">
                <a:tc>
                  <a:txBody>
                    <a:bodyPr/>
                    <a:lstStyle/>
                    <a:p>
                      <a:pPr algn="just">
                        <a:lnSpc>
                          <a:spcPct val="110000"/>
                        </a:lnSpc>
                        <a:spcBef>
                          <a:spcPts val="600"/>
                        </a:spcBef>
                        <a:spcAft>
                          <a:spcPts val="0"/>
                        </a:spcAft>
                      </a:pPr>
                      <a:endParaRPr lang="en-US" sz="1900">
                        <a:latin typeface="Arial" pitchFamily="34" charset="0"/>
                        <a:ea typeface="Calibri"/>
                        <a:cs typeface="Arial" pitchFamily="34" charset="0"/>
                      </a:endParaRPr>
                    </a:p>
                  </a:txBody>
                  <a:tcPr marL="60000" marR="60000" marT="0" marB="0">
                    <a:lnL w="12700" cap="flat" cmpd="sng" algn="ctr">
                      <a:solidFill>
                        <a:srgbClr val="4BACC6"/>
                      </a:solidFill>
                      <a:prstDash val="solid"/>
                      <a:round/>
                      <a:headEnd type="none" w="med" len="med"/>
                      <a:tailEnd type="none" w="med" len="med"/>
                    </a:lnL>
                    <a:lnR>
                      <a:noFill/>
                    </a:lnR>
                    <a:lnT>
                      <a:noFill/>
                    </a:lnT>
                    <a:lnB>
                      <a:noFill/>
                    </a:lnB>
                    <a:solidFill>
                      <a:srgbClr val="B9FFDC">
                        <a:alpha val="41961"/>
                      </a:srgbClr>
                    </a:solidFill>
                  </a:tcPr>
                </a:tc>
                <a:tc>
                  <a:txBody>
                    <a:bodyPr/>
                    <a:lstStyle/>
                    <a:p>
                      <a:pPr algn="just">
                        <a:lnSpc>
                          <a:spcPct val="110000"/>
                        </a:lnSpc>
                        <a:spcBef>
                          <a:spcPts val="600"/>
                        </a:spcBef>
                        <a:spcAft>
                          <a:spcPts val="0"/>
                        </a:spcAft>
                      </a:pPr>
                      <a:endParaRPr lang="en-GB" sz="1900" dirty="0">
                        <a:latin typeface="Arial" pitchFamily="34" charset="0"/>
                        <a:ea typeface="Calibri"/>
                        <a:cs typeface="Arial" pitchFamily="34" charset="0"/>
                      </a:endParaRPr>
                    </a:p>
                  </a:txBody>
                  <a:tcPr marL="60000" marR="60000" marT="0" marB="0">
                    <a:lnL>
                      <a:noFill/>
                    </a:lnL>
                    <a:lnR>
                      <a:noFill/>
                    </a:lnR>
                    <a:lnT>
                      <a:noFill/>
                    </a:lnT>
                    <a:lnB>
                      <a:noFill/>
                    </a:lnB>
                    <a:solidFill>
                      <a:srgbClr val="B9FFDC">
                        <a:alpha val="41961"/>
                      </a:srgbClr>
                    </a:solidFill>
                  </a:tcPr>
                </a:tc>
                <a:tc>
                  <a:txBody>
                    <a:bodyPr/>
                    <a:lstStyle/>
                    <a:p>
                      <a:pPr algn="just">
                        <a:lnSpc>
                          <a:spcPct val="110000"/>
                        </a:lnSpc>
                        <a:spcBef>
                          <a:spcPts val="600"/>
                        </a:spcBef>
                        <a:spcAft>
                          <a:spcPts val="0"/>
                        </a:spcAft>
                      </a:pPr>
                      <a:r>
                        <a:rPr lang="en-GB" sz="1900" dirty="0">
                          <a:latin typeface="Arial" pitchFamily="34" charset="0"/>
                          <a:ea typeface="Calibri"/>
                          <a:cs typeface="Arial" pitchFamily="34" charset="0"/>
                        </a:rPr>
                        <a:t>- </a:t>
                      </a:r>
                      <a:r>
                        <a:rPr lang="en-GB" sz="1900" b="1" dirty="0">
                          <a:latin typeface="Arial" pitchFamily="34" charset="0"/>
                          <a:ea typeface="Calibri"/>
                          <a:cs typeface="Arial" pitchFamily="34" charset="0"/>
                        </a:rPr>
                        <a:t>Animals and insects: </a:t>
                      </a:r>
                      <a:r>
                        <a:rPr lang="en-GB" sz="1900" dirty="0">
                          <a:latin typeface="Arial" pitchFamily="34" charset="0"/>
                          <a:ea typeface="Calibri"/>
                          <a:cs typeface="Arial" pitchFamily="34" charset="0"/>
                        </a:rPr>
                        <a:t>some animals such as gobies </a:t>
                      </a:r>
                      <a:r>
                        <a:rPr lang="en-GB" sz="1900" i="1" dirty="0">
                          <a:latin typeface="Arial" pitchFamily="34" charset="0"/>
                          <a:ea typeface="Calibri"/>
                          <a:cs typeface="Arial" pitchFamily="34" charset="0"/>
                        </a:rPr>
                        <a:t>[</a:t>
                      </a:r>
                      <a:r>
                        <a:rPr lang="en-GB" sz="1900" i="1" dirty="0" err="1">
                          <a:latin typeface="Arial" pitchFamily="34" charset="0"/>
                          <a:ea typeface="Calibri"/>
                          <a:cs typeface="Arial" pitchFamily="34" charset="0"/>
                        </a:rPr>
                        <a:t>cá</a:t>
                      </a:r>
                      <a:r>
                        <a:rPr lang="en-GB" sz="1900" i="1" dirty="0">
                          <a:latin typeface="Arial" pitchFamily="34" charset="0"/>
                          <a:ea typeface="Calibri"/>
                          <a:cs typeface="Arial" pitchFamily="34" charset="0"/>
                        </a:rPr>
                        <a:t> </a:t>
                      </a:r>
                      <a:r>
                        <a:rPr lang="en-GB" sz="1900" i="1" dirty="0" err="1">
                          <a:latin typeface="Arial" pitchFamily="34" charset="0"/>
                          <a:ea typeface="Calibri"/>
                          <a:cs typeface="Arial" pitchFamily="34" charset="0"/>
                        </a:rPr>
                        <a:t>bống</a:t>
                      </a:r>
                      <a:r>
                        <a:rPr lang="en-GB" sz="1900" i="1" dirty="0">
                          <a:latin typeface="Arial" pitchFamily="34" charset="0"/>
                          <a:ea typeface="Calibri"/>
                          <a:cs typeface="Arial" pitchFamily="34" charset="0"/>
                        </a:rPr>
                        <a:t>]</a:t>
                      </a:r>
                      <a:r>
                        <a:rPr lang="en-GB" sz="1900" dirty="0">
                          <a:latin typeface="Arial" pitchFamily="34" charset="0"/>
                          <a:ea typeface="Calibri"/>
                          <a:cs typeface="Arial" pitchFamily="34" charset="0"/>
                        </a:rPr>
                        <a:t>, carps </a:t>
                      </a:r>
                      <a:r>
                        <a:rPr lang="en-GB" sz="1900" i="1" dirty="0">
                          <a:latin typeface="Arial" pitchFamily="34" charset="0"/>
                          <a:ea typeface="Calibri"/>
                          <a:cs typeface="Arial" pitchFamily="34" charset="0"/>
                        </a:rPr>
                        <a:t>[</a:t>
                      </a:r>
                      <a:r>
                        <a:rPr lang="en-GB" sz="1900" i="1" dirty="0" err="1">
                          <a:latin typeface="Arial" pitchFamily="34" charset="0"/>
                          <a:ea typeface="Calibri"/>
                          <a:cs typeface="Arial" pitchFamily="34" charset="0"/>
                        </a:rPr>
                        <a:t>cá</a:t>
                      </a:r>
                      <a:r>
                        <a:rPr lang="en-GB" sz="1900" i="1" dirty="0">
                          <a:latin typeface="Arial" pitchFamily="34" charset="0"/>
                          <a:ea typeface="Calibri"/>
                          <a:cs typeface="Arial" pitchFamily="34" charset="0"/>
                        </a:rPr>
                        <a:t> </a:t>
                      </a:r>
                      <a:r>
                        <a:rPr lang="en-GB" sz="1900" i="1" dirty="0" err="1">
                          <a:latin typeface="Arial" pitchFamily="34" charset="0"/>
                          <a:ea typeface="Calibri"/>
                          <a:cs typeface="Arial" pitchFamily="34" charset="0"/>
                        </a:rPr>
                        <a:t>chép</a:t>
                      </a:r>
                      <a:r>
                        <a:rPr lang="en-GB" sz="1900" i="1" dirty="0">
                          <a:latin typeface="Arial" pitchFamily="34" charset="0"/>
                          <a:ea typeface="Calibri"/>
                          <a:cs typeface="Arial" pitchFamily="34" charset="0"/>
                        </a:rPr>
                        <a:t>]</a:t>
                      </a:r>
                      <a:r>
                        <a:rPr lang="en-GB" sz="1900" dirty="0">
                          <a:latin typeface="Arial" pitchFamily="34" charset="0"/>
                          <a:ea typeface="Calibri"/>
                          <a:cs typeface="Arial" pitchFamily="34" charset="0"/>
                        </a:rPr>
                        <a:t>, red-claw crabs </a:t>
                      </a:r>
                      <a:r>
                        <a:rPr lang="en-GB" sz="1900" i="1" dirty="0">
                          <a:latin typeface="Arial" pitchFamily="34" charset="0"/>
                          <a:ea typeface="Calibri"/>
                          <a:cs typeface="Arial" pitchFamily="34" charset="0"/>
                        </a:rPr>
                        <a:t>[con </a:t>
                      </a:r>
                      <a:r>
                        <a:rPr lang="en-GB" sz="1900" i="1" dirty="0" err="1">
                          <a:latin typeface="Arial" pitchFamily="34" charset="0"/>
                          <a:ea typeface="Calibri"/>
                          <a:cs typeface="Arial" pitchFamily="34" charset="0"/>
                        </a:rPr>
                        <a:t>rạm</a:t>
                      </a:r>
                      <a:r>
                        <a:rPr lang="en-GB" sz="1900" i="1" dirty="0">
                          <a:latin typeface="Arial" pitchFamily="34" charset="0"/>
                          <a:ea typeface="Calibri"/>
                          <a:cs typeface="Arial" pitchFamily="34" charset="0"/>
                        </a:rPr>
                        <a:t>]</a:t>
                      </a:r>
                      <a:r>
                        <a:rPr lang="en-GB" sz="1900" dirty="0">
                          <a:latin typeface="Arial" pitchFamily="34" charset="0"/>
                          <a:ea typeface="Calibri"/>
                          <a:cs typeface="Arial" pitchFamily="34" charset="0"/>
                        </a:rPr>
                        <a:t>, </a:t>
                      </a:r>
                      <a:r>
                        <a:rPr lang="en-GB" sz="1900" dirty="0" err="1">
                          <a:latin typeface="Arial" pitchFamily="34" charset="0"/>
                          <a:ea typeface="Calibri"/>
                          <a:cs typeface="Arial" pitchFamily="34" charset="0"/>
                        </a:rPr>
                        <a:t>hylaranas</a:t>
                      </a:r>
                      <a:r>
                        <a:rPr lang="en-GB" sz="1900" dirty="0">
                          <a:latin typeface="Arial" pitchFamily="34" charset="0"/>
                          <a:ea typeface="Calibri"/>
                          <a:cs typeface="Arial" pitchFamily="34" charset="0"/>
                        </a:rPr>
                        <a:t> </a:t>
                      </a:r>
                      <a:r>
                        <a:rPr lang="en-GB" sz="1900" i="1" dirty="0">
                          <a:latin typeface="Arial" pitchFamily="34" charset="0"/>
                          <a:ea typeface="Calibri"/>
                          <a:cs typeface="Arial" pitchFamily="34" charset="0"/>
                        </a:rPr>
                        <a:t>[</a:t>
                      </a:r>
                      <a:r>
                        <a:rPr lang="en-GB" sz="1900" i="1" dirty="0" err="1">
                          <a:latin typeface="Arial" pitchFamily="34" charset="0"/>
                          <a:ea typeface="Calibri"/>
                          <a:cs typeface="Arial" pitchFamily="34" charset="0"/>
                        </a:rPr>
                        <a:t>chẫu</a:t>
                      </a:r>
                      <a:r>
                        <a:rPr lang="en-GB" sz="1900" i="1" dirty="0">
                          <a:latin typeface="Arial" pitchFamily="34" charset="0"/>
                          <a:ea typeface="Calibri"/>
                          <a:cs typeface="Arial" pitchFamily="34" charset="0"/>
                        </a:rPr>
                        <a:t> </a:t>
                      </a:r>
                      <a:r>
                        <a:rPr lang="en-GB" sz="1900" i="1" dirty="0" err="1">
                          <a:latin typeface="Arial" pitchFamily="34" charset="0"/>
                          <a:ea typeface="Calibri"/>
                          <a:cs typeface="Arial" pitchFamily="34" charset="0"/>
                        </a:rPr>
                        <a:t>chuộc</a:t>
                      </a:r>
                      <a:r>
                        <a:rPr lang="en-GB" sz="1900" i="1" dirty="0">
                          <a:latin typeface="Arial" pitchFamily="34" charset="0"/>
                          <a:ea typeface="Calibri"/>
                          <a:cs typeface="Arial" pitchFamily="34" charset="0"/>
                        </a:rPr>
                        <a:t>]</a:t>
                      </a:r>
                      <a:r>
                        <a:rPr lang="en-GB" sz="1900" dirty="0">
                          <a:latin typeface="Arial" pitchFamily="34" charset="0"/>
                          <a:ea typeface="Calibri"/>
                          <a:cs typeface="Arial" pitchFamily="34" charset="0"/>
                        </a:rPr>
                        <a:t>, toads </a:t>
                      </a:r>
                      <a:r>
                        <a:rPr lang="en-GB" sz="1900" i="1" dirty="0">
                          <a:latin typeface="Arial" pitchFamily="34" charset="0"/>
                          <a:ea typeface="Calibri"/>
                          <a:cs typeface="Arial" pitchFamily="34" charset="0"/>
                        </a:rPr>
                        <a:t>[</a:t>
                      </a:r>
                      <a:r>
                        <a:rPr lang="en-GB" sz="1900" i="1" dirty="0" err="1">
                          <a:latin typeface="Arial" pitchFamily="34" charset="0"/>
                          <a:ea typeface="Calibri"/>
                          <a:cs typeface="Arial" pitchFamily="34" charset="0"/>
                        </a:rPr>
                        <a:t>cóc</a:t>
                      </a:r>
                      <a:r>
                        <a:rPr lang="en-GB" sz="1900" i="1" dirty="0">
                          <a:latin typeface="Arial" pitchFamily="34" charset="0"/>
                          <a:ea typeface="Calibri"/>
                          <a:cs typeface="Arial" pitchFamily="34" charset="0"/>
                        </a:rPr>
                        <a:t>]</a:t>
                      </a:r>
                      <a:r>
                        <a:rPr lang="en-GB" sz="1900" dirty="0">
                          <a:latin typeface="Arial" pitchFamily="34" charset="0"/>
                          <a:ea typeface="Calibri"/>
                          <a:cs typeface="Arial" pitchFamily="34" charset="0"/>
                        </a:rPr>
                        <a:t>, frogs </a:t>
                      </a:r>
                      <a:r>
                        <a:rPr lang="en-GB" sz="1900" i="1" dirty="0">
                          <a:latin typeface="Arial" pitchFamily="34" charset="0"/>
                          <a:ea typeface="Calibri"/>
                          <a:cs typeface="Arial" pitchFamily="34" charset="0"/>
                        </a:rPr>
                        <a:t>[</a:t>
                      </a:r>
                      <a:r>
                        <a:rPr lang="en-GB" sz="1900" i="1" dirty="0" err="1">
                          <a:latin typeface="Arial" pitchFamily="34" charset="0"/>
                          <a:ea typeface="Calibri"/>
                          <a:cs typeface="Arial" pitchFamily="34" charset="0"/>
                        </a:rPr>
                        <a:t>ếch</a:t>
                      </a:r>
                      <a:r>
                        <a:rPr lang="en-GB" sz="1900" i="1" dirty="0">
                          <a:latin typeface="Arial" pitchFamily="34" charset="0"/>
                          <a:ea typeface="Calibri"/>
                          <a:cs typeface="Arial" pitchFamily="34" charset="0"/>
                        </a:rPr>
                        <a:t>]</a:t>
                      </a:r>
                      <a:r>
                        <a:rPr lang="en-GB" sz="1900" dirty="0">
                          <a:latin typeface="Arial" pitchFamily="34" charset="0"/>
                          <a:ea typeface="Calibri"/>
                          <a:cs typeface="Arial" pitchFamily="34" charset="0"/>
                        </a:rPr>
                        <a:t>, screaming birds (</a:t>
                      </a:r>
                      <a:r>
                        <a:rPr lang="en-GB" sz="1900" dirty="0" err="1">
                          <a:latin typeface="Arial" pitchFamily="34" charset="0"/>
                          <a:ea typeface="Calibri"/>
                          <a:cs typeface="Arial" pitchFamily="34" charset="0"/>
                        </a:rPr>
                        <a:t>colley</a:t>
                      </a:r>
                      <a:r>
                        <a:rPr lang="en-GB" sz="1900" dirty="0">
                          <a:latin typeface="Arial" pitchFamily="34" charset="0"/>
                          <a:ea typeface="Calibri"/>
                          <a:cs typeface="Arial" pitchFamily="34" charset="0"/>
                        </a:rPr>
                        <a:t>) </a:t>
                      </a:r>
                      <a:r>
                        <a:rPr lang="en-GB" sz="1900" i="1" dirty="0">
                          <a:latin typeface="Arial" pitchFamily="34" charset="0"/>
                          <a:ea typeface="Calibri"/>
                          <a:cs typeface="Arial" pitchFamily="34" charset="0"/>
                        </a:rPr>
                        <a:t>[</a:t>
                      </a:r>
                      <a:r>
                        <a:rPr lang="en-GB" sz="1900" i="1" dirty="0" err="1">
                          <a:latin typeface="Arial" pitchFamily="34" charset="0"/>
                          <a:ea typeface="Calibri"/>
                          <a:cs typeface="Arial" pitchFamily="34" charset="0"/>
                        </a:rPr>
                        <a:t>chim</a:t>
                      </a:r>
                      <a:r>
                        <a:rPr lang="en-GB" sz="1900" i="1" dirty="0">
                          <a:latin typeface="Arial" pitchFamily="34" charset="0"/>
                          <a:ea typeface="Calibri"/>
                          <a:cs typeface="Arial" pitchFamily="34" charset="0"/>
                        </a:rPr>
                        <a:t> </a:t>
                      </a:r>
                      <a:r>
                        <a:rPr lang="en-GB" sz="1900" i="1" dirty="0" err="1">
                          <a:latin typeface="Arial" pitchFamily="34" charset="0"/>
                          <a:ea typeface="Calibri"/>
                          <a:cs typeface="Arial" pitchFamily="34" charset="0"/>
                        </a:rPr>
                        <a:t>hét</a:t>
                      </a:r>
                      <a:r>
                        <a:rPr lang="en-GB" sz="1900" i="1" dirty="0">
                          <a:latin typeface="Arial" pitchFamily="34" charset="0"/>
                          <a:ea typeface="Calibri"/>
                          <a:cs typeface="Arial" pitchFamily="34" charset="0"/>
                        </a:rPr>
                        <a:t>]</a:t>
                      </a:r>
                      <a:r>
                        <a:rPr lang="en-GB" sz="1900" dirty="0">
                          <a:latin typeface="Arial" pitchFamily="34" charset="0"/>
                          <a:ea typeface="Calibri"/>
                          <a:cs typeface="Arial" pitchFamily="34" charset="0"/>
                        </a:rPr>
                        <a:t>, ... and some insects such as ants, mason-bees </a:t>
                      </a:r>
                      <a:r>
                        <a:rPr lang="en-GB" sz="1900" i="1" dirty="0">
                          <a:latin typeface="Arial" pitchFamily="34" charset="0"/>
                          <a:ea typeface="Calibri"/>
                          <a:cs typeface="Arial" pitchFamily="34" charset="0"/>
                        </a:rPr>
                        <a:t>[</a:t>
                      </a:r>
                      <a:r>
                        <a:rPr lang="en-GB" sz="1900" i="1" dirty="0" err="1">
                          <a:latin typeface="Arial" pitchFamily="34" charset="0"/>
                          <a:ea typeface="Calibri"/>
                          <a:cs typeface="Arial" pitchFamily="34" charset="0"/>
                        </a:rPr>
                        <a:t>tò</a:t>
                      </a:r>
                      <a:r>
                        <a:rPr lang="en-GB" sz="1900" i="1" dirty="0">
                          <a:latin typeface="Arial" pitchFamily="34" charset="0"/>
                          <a:ea typeface="Calibri"/>
                          <a:cs typeface="Arial" pitchFamily="34" charset="0"/>
                        </a:rPr>
                        <a:t> </a:t>
                      </a:r>
                      <a:r>
                        <a:rPr lang="en-GB" sz="1900" i="1" dirty="0" err="1">
                          <a:latin typeface="Arial" pitchFamily="34" charset="0"/>
                          <a:ea typeface="Calibri"/>
                          <a:cs typeface="Arial" pitchFamily="34" charset="0"/>
                        </a:rPr>
                        <a:t>vò</a:t>
                      </a:r>
                      <a:r>
                        <a:rPr lang="en-GB" sz="1900" i="1" dirty="0">
                          <a:latin typeface="Arial" pitchFamily="34" charset="0"/>
                          <a:ea typeface="Calibri"/>
                          <a:cs typeface="Arial" pitchFamily="34" charset="0"/>
                        </a:rPr>
                        <a:t>]</a:t>
                      </a:r>
                      <a:r>
                        <a:rPr lang="en-GB" sz="1900" dirty="0">
                          <a:latin typeface="Arial" pitchFamily="34" charset="0"/>
                          <a:ea typeface="Calibri"/>
                          <a:cs typeface="Arial" pitchFamily="34" charset="0"/>
                        </a:rPr>
                        <a:t>, bees ...</a:t>
                      </a:r>
                      <a:endParaRPr lang="en-US" sz="1900" dirty="0">
                        <a:latin typeface="Arial" pitchFamily="34" charset="0"/>
                        <a:ea typeface="Calibri"/>
                        <a:cs typeface="Arial" pitchFamily="34" charset="0"/>
                      </a:endParaRPr>
                    </a:p>
                  </a:txBody>
                  <a:tcPr marL="60000" marR="60000"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B9FFDC">
                        <a:alpha val="41961"/>
                      </a:srgbClr>
                    </a:solidFill>
                  </a:tcPr>
                </a:tc>
              </a:tr>
              <a:tr h="1476072">
                <a:tc>
                  <a:txBody>
                    <a:bodyPr/>
                    <a:lstStyle/>
                    <a:p>
                      <a:pPr algn="just">
                        <a:lnSpc>
                          <a:spcPct val="110000"/>
                        </a:lnSpc>
                        <a:spcBef>
                          <a:spcPts val="600"/>
                        </a:spcBef>
                        <a:spcAft>
                          <a:spcPts val="0"/>
                        </a:spcAft>
                      </a:pPr>
                      <a:endParaRPr lang="en-US" sz="1900">
                        <a:latin typeface="Arial" pitchFamily="34" charset="0"/>
                        <a:ea typeface="Calibri"/>
                        <a:cs typeface="Arial" pitchFamily="34" charset="0"/>
                      </a:endParaRPr>
                    </a:p>
                  </a:txBody>
                  <a:tcPr marL="60000" marR="60000" marT="0" marB="0">
                    <a:lnL w="12700" cap="flat" cmpd="sng" algn="ctr">
                      <a:solidFill>
                        <a:srgbClr val="4BACC6"/>
                      </a:solidFill>
                      <a:prstDash val="solid"/>
                      <a:round/>
                      <a:headEnd type="none" w="med" len="med"/>
                      <a:tailEnd type="none" w="med" len="med"/>
                    </a:lnL>
                    <a:lnR>
                      <a:noFill/>
                    </a:lnR>
                    <a:lnT>
                      <a:noFill/>
                    </a:lnT>
                    <a:lnB w="12700" cap="flat" cmpd="sng" algn="ctr">
                      <a:solidFill>
                        <a:srgbClr val="4BACC6"/>
                      </a:solidFill>
                      <a:prstDash val="solid"/>
                      <a:round/>
                      <a:headEnd type="none" w="med" len="med"/>
                      <a:tailEnd type="none" w="med" len="med"/>
                    </a:lnB>
                    <a:solidFill>
                      <a:srgbClr val="B9FFDC">
                        <a:alpha val="41961"/>
                      </a:srgbClr>
                    </a:solidFill>
                  </a:tcPr>
                </a:tc>
                <a:tc>
                  <a:txBody>
                    <a:bodyPr/>
                    <a:lstStyle/>
                    <a:p>
                      <a:pPr algn="just">
                        <a:lnSpc>
                          <a:spcPct val="110000"/>
                        </a:lnSpc>
                        <a:spcBef>
                          <a:spcPts val="600"/>
                        </a:spcBef>
                        <a:spcAft>
                          <a:spcPts val="0"/>
                        </a:spcAft>
                      </a:pPr>
                      <a:endParaRPr lang="en-GB" sz="1900" dirty="0">
                        <a:latin typeface="Arial" pitchFamily="34" charset="0"/>
                        <a:ea typeface="Calibri"/>
                        <a:cs typeface="Arial" pitchFamily="34" charset="0"/>
                      </a:endParaRPr>
                    </a:p>
                  </a:txBody>
                  <a:tcPr marL="60000" marR="60000" marT="0" marB="0">
                    <a:lnL>
                      <a:noFill/>
                    </a:lnL>
                    <a:lnR>
                      <a:noFill/>
                    </a:lnR>
                    <a:lnT>
                      <a:noFill/>
                    </a:lnT>
                    <a:lnB w="12700" cap="flat" cmpd="sng" algn="ctr">
                      <a:solidFill>
                        <a:srgbClr val="4BACC6"/>
                      </a:solidFill>
                      <a:prstDash val="solid"/>
                      <a:round/>
                      <a:headEnd type="none" w="med" len="med"/>
                      <a:tailEnd type="none" w="med" len="med"/>
                    </a:lnB>
                    <a:solidFill>
                      <a:srgbClr val="B9FFDC">
                        <a:alpha val="41961"/>
                      </a:srgbClr>
                    </a:solidFill>
                  </a:tcPr>
                </a:tc>
                <a:tc>
                  <a:txBody>
                    <a:bodyPr/>
                    <a:lstStyle/>
                    <a:p>
                      <a:pPr algn="just">
                        <a:lnSpc>
                          <a:spcPct val="110000"/>
                        </a:lnSpc>
                        <a:spcBef>
                          <a:spcPts val="600"/>
                        </a:spcBef>
                        <a:spcAft>
                          <a:spcPts val="0"/>
                        </a:spcAft>
                      </a:pPr>
                      <a:r>
                        <a:rPr lang="en-GB" sz="1900" dirty="0">
                          <a:latin typeface="Arial" pitchFamily="34" charset="0"/>
                          <a:ea typeface="Calibri"/>
                          <a:cs typeface="Arial" pitchFamily="34" charset="0"/>
                        </a:rPr>
                        <a:t>- </a:t>
                      </a:r>
                      <a:r>
                        <a:rPr lang="en-GB" sz="1900" b="1" dirty="0">
                          <a:latin typeface="Arial" pitchFamily="34" charset="0"/>
                          <a:ea typeface="Calibri"/>
                          <a:cs typeface="Arial" pitchFamily="34" charset="0"/>
                        </a:rPr>
                        <a:t>Some phenomena in the sky</a:t>
                      </a:r>
                      <a:r>
                        <a:rPr lang="en-GB" sz="1900" dirty="0">
                          <a:latin typeface="Arial" pitchFamily="34" charset="0"/>
                          <a:ea typeface="Calibri"/>
                          <a:cs typeface="Arial" pitchFamily="34" charset="0"/>
                        </a:rPr>
                        <a:t>: thunder, rainbows, ... with specific signs are considered the basis for predicting the number of storms, floods in a year, large flood or small flood, and when flood gone down </a:t>
                      </a:r>
                      <a:endParaRPr lang="en-US" sz="1900" dirty="0">
                        <a:latin typeface="Arial" pitchFamily="34" charset="0"/>
                        <a:ea typeface="Calibri"/>
                        <a:cs typeface="Arial" pitchFamily="34" charset="0"/>
                      </a:endParaRPr>
                    </a:p>
                  </a:txBody>
                  <a:tcPr marL="60000" marR="60000"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B9FFDC">
                        <a:alpha val="41961"/>
                      </a:srgbClr>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5DFBB3D-FF66-4686-AFFD-48CEEAF79ECE}" type="slidenum">
              <a:rPr lang="en-US" smtClean="0"/>
              <a:pPr/>
              <a:t>13</a:t>
            </a:fld>
            <a:endParaRPr lang="en-US"/>
          </a:p>
        </p:txBody>
      </p:sp>
      <p:sp>
        <p:nvSpPr>
          <p:cNvPr id="4" name="标题 1"/>
          <p:cNvSpPr txBox="1">
            <a:spLocks/>
          </p:cNvSpPr>
          <p:nvPr/>
        </p:nvSpPr>
        <p:spPr bwMode="auto">
          <a:xfrm>
            <a:off x="1214414" y="274638"/>
            <a:ext cx="6786610" cy="129697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133A"/>
                </a:solidFill>
                <a:effectLst/>
                <a:uLnTx/>
                <a:uFillTx/>
                <a:latin typeface="Arial" pitchFamily="34" charset="0"/>
                <a:ea typeface="+mj-ea"/>
                <a:cs typeface="Arial" pitchFamily="34" charset="0"/>
              </a:rPr>
              <a:t>IK in weather forecast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C00000"/>
                </a:solidFill>
                <a:effectLst/>
                <a:uLnTx/>
                <a:uFillTx/>
                <a:latin typeface="Arial" pitchFamily="34" charset="0"/>
                <a:ea typeface="+mj-ea"/>
                <a:cs typeface="Arial" pitchFamily="34" charset="0"/>
              </a:rPr>
              <a:t>(Cont)</a:t>
            </a:r>
            <a:endParaRPr kumimoji="0" lang="en-US" sz="3000" b="1" i="0" u="none" strike="noStrike" kern="0" cap="none" spc="0" normalizeH="0" baseline="0" noProof="0" dirty="0">
              <a:ln>
                <a:noFill/>
              </a:ln>
              <a:solidFill>
                <a:srgbClr val="C00000"/>
              </a:solidFill>
              <a:effectLst/>
              <a:uLnTx/>
              <a:uFillTx/>
              <a:latin typeface="Arial" pitchFamily="34" charset="0"/>
              <a:ea typeface="+mj-ea"/>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53564703"/>
              </p:ext>
            </p:extLst>
          </p:nvPr>
        </p:nvGraphicFramePr>
        <p:xfrm>
          <a:off x="251519" y="1714488"/>
          <a:ext cx="8606761" cy="4954871"/>
        </p:xfrm>
        <a:graphic>
          <a:graphicData uri="http://schemas.openxmlformats.org/drawingml/2006/table">
            <a:tbl>
              <a:tblPr/>
              <a:tblGrid>
                <a:gridCol w="591486"/>
                <a:gridCol w="1862957"/>
                <a:gridCol w="6152318"/>
              </a:tblGrid>
              <a:tr h="571370">
                <a:tc>
                  <a:txBody>
                    <a:bodyPr/>
                    <a:lstStyle/>
                    <a:p>
                      <a:pPr algn="ctr">
                        <a:lnSpc>
                          <a:spcPct val="110000"/>
                        </a:lnSpc>
                        <a:spcBef>
                          <a:spcPts val="600"/>
                        </a:spcBef>
                        <a:spcAft>
                          <a:spcPts val="0"/>
                        </a:spcAft>
                      </a:pPr>
                      <a:r>
                        <a:rPr lang="en-GB" sz="1900" b="1" dirty="0">
                          <a:solidFill>
                            <a:srgbClr val="FFFFFF"/>
                          </a:solidFill>
                          <a:latin typeface="Arial" pitchFamily="34" charset="0"/>
                          <a:ea typeface="Calibri"/>
                          <a:cs typeface="Arial" pitchFamily="34" charset="0"/>
                        </a:rPr>
                        <a:t>No.</a:t>
                      </a:r>
                      <a:endParaRPr lang="en-US" sz="1900" dirty="0">
                        <a:latin typeface="Arial" pitchFamily="34" charset="0"/>
                        <a:ea typeface="Calibri"/>
                        <a:cs typeface="Arial" pitchFamily="34" charset="0"/>
                      </a:endParaRPr>
                    </a:p>
                  </a:txBody>
                  <a:tcPr marL="60476" marR="60476"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31849B"/>
                    </a:solidFill>
                  </a:tcPr>
                </a:tc>
                <a:tc>
                  <a:txBody>
                    <a:bodyPr/>
                    <a:lstStyle/>
                    <a:p>
                      <a:pPr algn="ctr">
                        <a:lnSpc>
                          <a:spcPct val="110000"/>
                        </a:lnSpc>
                        <a:spcBef>
                          <a:spcPts val="600"/>
                        </a:spcBef>
                        <a:spcAft>
                          <a:spcPts val="0"/>
                        </a:spcAft>
                      </a:pPr>
                      <a:r>
                        <a:rPr lang="en-GB" sz="1900" b="1" kern="1200" dirty="0" smtClean="0">
                          <a:solidFill>
                            <a:srgbClr val="FFFFFF"/>
                          </a:solidFill>
                          <a:latin typeface="Arial" pitchFamily="34" charset="0"/>
                          <a:ea typeface="Calibri"/>
                          <a:cs typeface="Arial" pitchFamily="34" charset="0"/>
                        </a:rPr>
                        <a:t>Weather</a:t>
                      </a:r>
                      <a:endParaRPr lang="en-US" sz="1900" dirty="0">
                        <a:latin typeface="Arial" pitchFamily="34" charset="0"/>
                        <a:ea typeface="Calibri"/>
                        <a:cs typeface="Arial" pitchFamily="34" charset="0"/>
                      </a:endParaRPr>
                    </a:p>
                  </a:txBody>
                  <a:tcPr marL="60476" marR="60476"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31849B"/>
                    </a:solidFill>
                  </a:tcPr>
                </a:tc>
                <a:tc>
                  <a:txBody>
                    <a:bodyPr/>
                    <a:lstStyle/>
                    <a:p>
                      <a:pPr algn="ctr">
                        <a:lnSpc>
                          <a:spcPct val="110000"/>
                        </a:lnSpc>
                        <a:spcBef>
                          <a:spcPts val="600"/>
                        </a:spcBef>
                        <a:spcAft>
                          <a:spcPts val="0"/>
                        </a:spcAft>
                      </a:pPr>
                      <a:r>
                        <a:rPr lang="en-GB" sz="1900" b="1" kern="1200">
                          <a:solidFill>
                            <a:srgbClr val="FFFFFF"/>
                          </a:solidFill>
                          <a:latin typeface="Arial" pitchFamily="34" charset="0"/>
                          <a:ea typeface="Calibri"/>
                          <a:cs typeface="Arial" pitchFamily="34" charset="0"/>
                        </a:rPr>
                        <a:t>Bases of forecast of local inhabitants</a:t>
                      </a:r>
                      <a:endParaRPr lang="en-US" sz="1900">
                        <a:latin typeface="Arial" pitchFamily="34" charset="0"/>
                        <a:ea typeface="Calibri"/>
                        <a:cs typeface="Arial" pitchFamily="34" charset="0"/>
                      </a:endParaRPr>
                    </a:p>
                  </a:txBody>
                  <a:tcPr marL="60476" marR="60476"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31849B"/>
                    </a:solidFill>
                  </a:tcPr>
                </a:tc>
              </a:tr>
              <a:tr h="1632485">
                <a:tc>
                  <a:txBody>
                    <a:bodyPr/>
                    <a:lstStyle/>
                    <a:p>
                      <a:pPr algn="ctr">
                        <a:lnSpc>
                          <a:spcPct val="110000"/>
                        </a:lnSpc>
                        <a:spcBef>
                          <a:spcPts val="600"/>
                        </a:spcBef>
                        <a:spcAft>
                          <a:spcPts val="0"/>
                        </a:spcAft>
                      </a:pPr>
                      <a:r>
                        <a:rPr lang="en-GB" sz="1900" b="1" dirty="0">
                          <a:latin typeface="Arial" pitchFamily="34" charset="0"/>
                          <a:ea typeface="Calibri"/>
                          <a:cs typeface="Arial" pitchFamily="34" charset="0"/>
                        </a:rPr>
                        <a:t>3</a:t>
                      </a:r>
                      <a:endParaRPr lang="en-US" sz="1900" dirty="0">
                        <a:latin typeface="Arial" pitchFamily="34" charset="0"/>
                        <a:ea typeface="Calibri"/>
                        <a:cs typeface="Arial" pitchFamily="34" charset="0"/>
                      </a:endParaRPr>
                    </a:p>
                  </a:txBody>
                  <a:tcPr marL="60476" marR="60476"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FFFCC"/>
                    </a:solidFill>
                  </a:tcPr>
                </a:tc>
                <a:tc>
                  <a:txBody>
                    <a:bodyPr/>
                    <a:lstStyle/>
                    <a:p>
                      <a:pPr algn="just">
                        <a:lnSpc>
                          <a:spcPct val="110000"/>
                        </a:lnSpc>
                        <a:spcBef>
                          <a:spcPts val="600"/>
                        </a:spcBef>
                        <a:spcAft>
                          <a:spcPts val="0"/>
                        </a:spcAft>
                      </a:pPr>
                      <a:r>
                        <a:rPr lang="en-GB" sz="1900" b="1" dirty="0">
                          <a:latin typeface="Arial" pitchFamily="34" charset="0"/>
                          <a:ea typeface="Calibri"/>
                          <a:cs typeface="Arial" pitchFamily="34" charset="0"/>
                        </a:rPr>
                        <a:t>Drought</a:t>
                      </a:r>
                      <a:endParaRPr lang="en-US" sz="1900" dirty="0">
                        <a:latin typeface="Arial" pitchFamily="34" charset="0"/>
                        <a:ea typeface="Calibri"/>
                        <a:cs typeface="Arial" pitchFamily="34" charset="0"/>
                      </a:endParaRPr>
                    </a:p>
                  </a:txBody>
                  <a:tcPr marL="60476" marR="60476"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FFFCC"/>
                    </a:solidFill>
                  </a:tcPr>
                </a:tc>
                <a:tc>
                  <a:txBody>
                    <a:bodyPr/>
                    <a:lstStyle/>
                    <a:p>
                      <a:pPr algn="just">
                        <a:lnSpc>
                          <a:spcPct val="110000"/>
                        </a:lnSpc>
                        <a:spcBef>
                          <a:spcPts val="600"/>
                        </a:spcBef>
                        <a:spcAft>
                          <a:spcPts val="0"/>
                        </a:spcAft>
                      </a:pPr>
                      <a:r>
                        <a:rPr lang="en-GB" sz="1900" dirty="0">
                          <a:latin typeface="Arial" pitchFamily="34" charset="0"/>
                          <a:ea typeface="Calibri"/>
                          <a:cs typeface="Arial" pitchFamily="34" charset="0"/>
                        </a:rPr>
                        <a:t>- </a:t>
                      </a:r>
                      <a:r>
                        <a:rPr lang="en-GB" sz="1900" dirty="0" smtClean="0">
                          <a:latin typeface="Arial" pitchFamily="34" charset="0"/>
                          <a:ea typeface="Calibri"/>
                          <a:cs typeface="Arial" pitchFamily="34" charset="0"/>
                        </a:rPr>
                        <a:t>Relying </a:t>
                      </a:r>
                      <a:r>
                        <a:rPr lang="en-GB" sz="1900" dirty="0">
                          <a:latin typeface="Arial" pitchFamily="34" charset="0"/>
                          <a:ea typeface="Calibri"/>
                          <a:cs typeface="Arial" pitchFamily="34" charset="0"/>
                        </a:rPr>
                        <a:t>on observable phenomena from </a:t>
                      </a:r>
                      <a:r>
                        <a:rPr lang="en-GB" sz="1900" b="1" dirty="0">
                          <a:latin typeface="Arial" pitchFamily="34" charset="0"/>
                          <a:ea typeface="Calibri"/>
                          <a:cs typeface="Arial" pitchFamily="34" charset="0"/>
                        </a:rPr>
                        <a:t>the moon </a:t>
                      </a:r>
                      <a:r>
                        <a:rPr lang="en-GB" sz="1900" dirty="0">
                          <a:latin typeface="Arial" pitchFamily="34" charset="0"/>
                          <a:ea typeface="Calibri"/>
                          <a:cs typeface="Arial" pitchFamily="34" charset="0"/>
                        </a:rPr>
                        <a:t>in the specific time of the year such as </a:t>
                      </a:r>
                      <a:r>
                        <a:rPr lang="en-GB" sz="1900" i="1" dirty="0">
                          <a:latin typeface="Arial" pitchFamily="34" charset="0"/>
                          <a:ea typeface="Calibri"/>
                          <a:cs typeface="Arial" pitchFamily="34" charset="0"/>
                        </a:rPr>
                        <a:t>“it will be drought when the shadow moon appears”</a:t>
                      </a:r>
                      <a:r>
                        <a:rPr lang="en-GB" sz="1900" dirty="0">
                          <a:latin typeface="Arial" pitchFamily="34" charset="0"/>
                          <a:ea typeface="Calibri"/>
                          <a:cs typeface="Arial" pitchFamily="34" charset="0"/>
                        </a:rPr>
                        <a:t>, and   the appearance direction of </a:t>
                      </a:r>
                      <a:r>
                        <a:rPr lang="en-GB" sz="1900" b="1" dirty="0">
                          <a:latin typeface="Arial" pitchFamily="34" charset="0"/>
                          <a:ea typeface="Calibri"/>
                          <a:cs typeface="Arial" pitchFamily="34" charset="0"/>
                        </a:rPr>
                        <a:t>the rainbow </a:t>
                      </a:r>
                      <a:r>
                        <a:rPr lang="en-GB" sz="1900" dirty="0">
                          <a:latin typeface="Arial" pitchFamily="34" charset="0"/>
                          <a:ea typeface="Calibri"/>
                          <a:cs typeface="Arial" pitchFamily="34" charset="0"/>
                        </a:rPr>
                        <a:t>to making the forecast.</a:t>
                      </a:r>
                      <a:endParaRPr lang="en-US" sz="1900" dirty="0">
                        <a:latin typeface="Arial" pitchFamily="34" charset="0"/>
                        <a:ea typeface="Calibri"/>
                        <a:cs typeface="Arial" pitchFamily="34" charset="0"/>
                      </a:endParaRPr>
                    </a:p>
                  </a:txBody>
                  <a:tcPr marL="60476" marR="60476"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FFFFCC"/>
                    </a:solidFill>
                  </a:tcPr>
                </a:tc>
              </a:tr>
              <a:tr h="684410">
                <a:tc>
                  <a:txBody>
                    <a:bodyPr/>
                    <a:lstStyle/>
                    <a:p>
                      <a:pPr algn="ctr">
                        <a:lnSpc>
                          <a:spcPct val="110000"/>
                        </a:lnSpc>
                        <a:spcBef>
                          <a:spcPts val="600"/>
                        </a:spcBef>
                        <a:spcAft>
                          <a:spcPts val="0"/>
                        </a:spcAft>
                      </a:pPr>
                      <a:r>
                        <a:rPr lang="en-GB" sz="1900" b="1" dirty="0">
                          <a:latin typeface="Arial" pitchFamily="34" charset="0"/>
                          <a:ea typeface="Calibri"/>
                          <a:cs typeface="Arial" pitchFamily="34" charset="0"/>
                        </a:rPr>
                        <a:t>4</a:t>
                      </a:r>
                      <a:endParaRPr lang="en-US" sz="1900" dirty="0">
                        <a:latin typeface="Arial" pitchFamily="34" charset="0"/>
                        <a:ea typeface="Calibri"/>
                        <a:cs typeface="Arial" pitchFamily="34" charset="0"/>
                      </a:endParaRPr>
                    </a:p>
                  </a:txBody>
                  <a:tcPr marL="60476" marR="60476"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a:noFill/>
                    </a:lnB>
                    <a:solidFill>
                      <a:srgbClr val="E4D2F2"/>
                    </a:solidFill>
                  </a:tcPr>
                </a:tc>
                <a:tc>
                  <a:txBody>
                    <a:bodyPr/>
                    <a:lstStyle/>
                    <a:p>
                      <a:pPr algn="l">
                        <a:lnSpc>
                          <a:spcPct val="110000"/>
                        </a:lnSpc>
                        <a:spcBef>
                          <a:spcPts val="600"/>
                        </a:spcBef>
                        <a:spcAft>
                          <a:spcPts val="0"/>
                        </a:spcAft>
                      </a:pPr>
                      <a:r>
                        <a:rPr lang="en-GB" sz="1900" b="1" dirty="0">
                          <a:latin typeface="Arial" pitchFamily="34" charset="0"/>
                          <a:ea typeface="Calibri"/>
                          <a:cs typeface="Arial" pitchFamily="34" charset="0"/>
                        </a:rPr>
                        <a:t>Saline water phenomena </a:t>
                      </a:r>
                      <a:endParaRPr lang="en-US" sz="1900" dirty="0">
                        <a:latin typeface="Arial" pitchFamily="34" charset="0"/>
                        <a:ea typeface="Calibri"/>
                        <a:cs typeface="Arial" pitchFamily="34" charset="0"/>
                      </a:endParaRPr>
                    </a:p>
                  </a:txBody>
                  <a:tcPr marL="60476" marR="60476" marT="0" marB="0">
                    <a:lnL>
                      <a:noFill/>
                    </a:lnL>
                    <a:lnR>
                      <a:noFill/>
                    </a:lnR>
                    <a:lnT w="12700" cap="flat" cmpd="sng" algn="ctr">
                      <a:solidFill>
                        <a:srgbClr val="4BACC6"/>
                      </a:solidFill>
                      <a:prstDash val="solid"/>
                      <a:round/>
                      <a:headEnd type="none" w="med" len="med"/>
                      <a:tailEnd type="none" w="med" len="med"/>
                    </a:lnT>
                    <a:lnB>
                      <a:noFill/>
                    </a:lnB>
                    <a:solidFill>
                      <a:srgbClr val="E4D2F2"/>
                    </a:solidFill>
                  </a:tcPr>
                </a:tc>
                <a:tc>
                  <a:txBody>
                    <a:bodyPr/>
                    <a:lstStyle/>
                    <a:p>
                      <a:pPr algn="just">
                        <a:lnSpc>
                          <a:spcPct val="110000"/>
                        </a:lnSpc>
                        <a:spcBef>
                          <a:spcPts val="600"/>
                        </a:spcBef>
                        <a:spcAft>
                          <a:spcPts val="0"/>
                        </a:spcAft>
                      </a:pPr>
                      <a:r>
                        <a:rPr lang="en-GB" sz="1900" dirty="0">
                          <a:latin typeface="Arial" pitchFamily="34" charset="0"/>
                          <a:ea typeface="Calibri"/>
                          <a:cs typeface="Arial" pitchFamily="34" charset="0"/>
                        </a:rPr>
                        <a:t>- </a:t>
                      </a:r>
                      <a:r>
                        <a:rPr lang="en-GB" sz="1900" b="1" dirty="0">
                          <a:latin typeface="Arial" pitchFamily="34" charset="0"/>
                          <a:ea typeface="Calibri"/>
                          <a:cs typeface="Arial" pitchFamily="34" charset="0"/>
                        </a:rPr>
                        <a:t>Plants:</a:t>
                      </a:r>
                      <a:r>
                        <a:rPr lang="en-GB" sz="1900" dirty="0">
                          <a:latin typeface="Arial" pitchFamily="34" charset="0"/>
                          <a:ea typeface="Calibri"/>
                          <a:cs typeface="Arial" pitchFamily="34" charset="0"/>
                        </a:rPr>
                        <a:t> observations rice seedlings, rice in the field turned into yellow or red</a:t>
                      </a:r>
                      <a:endParaRPr lang="en-US" sz="1900" dirty="0">
                        <a:latin typeface="Arial" pitchFamily="34" charset="0"/>
                        <a:ea typeface="Calibri"/>
                        <a:cs typeface="Arial" pitchFamily="34" charset="0"/>
                      </a:endParaRPr>
                    </a:p>
                  </a:txBody>
                  <a:tcPr marL="60476" marR="60476"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4D2F2"/>
                    </a:solidFill>
                  </a:tcPr>
                </a:tc>
              </a:tr>
              <a:tr h="434121">
                <a:tc>
                  <a:txBody>
                    <a:bodyPr/>
                    <a:lstStyle/>
                    <a:p>
                      <a:pPr algn="ctr">
                        <a:lnSpc>
                          <a:spcPct val="110000"/>
                        </a:lnSpc>
                        <a:spcBef>
                          <a:spcPts val="600"/>
                        </a:spcBef>
                        <a:spcAft>
                          <a:spcPts val="0"/>
                        </a:spcAft>
                      </a:pPr>
                      <a:endParaRPr lang="en-US" sz="1900" dirty="0">
                        <a:latin typeface="Arial" pitchFamily="34" charset="0"/>
                        <a:ea typeface="Calibri"/>
                        <a:cs typeface="Arial" pitchFamily="34" charset="0"/>
                      </a:endParaRPr>
                    </a:p>
                  </a:txBody>
                  <a:tcPr marL="60476" marR="60476" marT="0" marB="0">
                    <a:lnL w="12700" cap="flat" cmpd="sng" algn="ctr">
                      <a:solidFill>
                        <a:srgbClr val="4BACC6"/>
                      </a:solidFill>
                      <a:prstDash val="solid"/>
                      <a:round/>
                      <a:headEnd type="none" w="med" len="med"/>
                      <a:tailEnd type="none" w="med" len="med"/>
                    </a:lnL>
                    <a:lnR>
                      <a:noFill/>
                    </a:lnR>
                    <a:lnT>
                      <a:noFill/>
                    </a:lnT>
                    <a:lnB>
                      <a:noFill/>
                    </a:lnB>
                    <a:solidFill>
                      <a:srgbClr val="E4D2F2"/>
                    </a:solidFill>
                  </a:tcPr>
                </a:tc>
                <a:tc>
                  <a:txBody>
                    <a:bodyPr/>
                    <a:lstStyle/>
                    <a:p>
                      <a:pPr algn="just">
                        <a:lnSpc>
                          <a:spcPct val="110000"/>
                        </a:lnSpc>
                        <a:spcBef>
                          <a:spcPts val="600"/>
                        </a:spcBef>
                        <a:spcAft>
                          <a:spcPts val="0"/>
                        </a:spcAft>
                      </a:pPr>
                      <a:endParaRPr lang="en-GB" sz="1900">
                        <a:latin typeface="Arial" pitchFamily="34" charset="0"/>
                        <a:ea typeface="Calibri"/>
                        <a:cs typeface="Arial" pitchFamily="34" charset="0"/>
                      </a:endParaRPr>
                    </a:p>
                  </a:txBody>
                  <a:tcPr marL="60476" marR="60476" marT="0" marB="0">
                    <a:lnL>
                      <a:noFill/>
                    </a:lnL>
                    <a:lnR>
                      <a:noFill/>
                    </a:lnR>
                    <a:lnT>
                      <a:noFill/>
                    </a:lnT>
                    <a:lnB>
                      <a:noFill/>
                    </a:lnB>
                    <a:solidFill>
                      <a:srgbClr val="E4D2F2"/>
                    </a:solidFill>
                  </a:tcPr>
                </a:tc>
                <a:tc>
                  <a:txBody>
                    <a:bodyPr/>
                    <a:lstStyle/>
                    <a:p>
                      <a:pPr algn="just">
                        <a:lnSpc>
                          <a:spcPct val="110000"/>
                        </a:lnSpc>
                        <a:spcBef>
                          <a:spcPts val="600"/>
                        </a:spcBef>
                        <a:spcAft>
                          <a:spcPts val="0"/>
                        </a:spcAft>
                      </a:pPr>
                      <a:r>
                        <a:rPr lang="en-GB" sz="1900" dirty="0">
                          <a:latin typeface="Arial" pitchFamily="34" charset="0"/>
                          <a:ea typeface="Calibri"/>
                          <a:cs typeface="Arial" pitchFamily="34" charset="0"/>
                        </a:rPr>
                        <a:t>- </a:t>
                      </a:r>
                      <a:r>
                        <a:rPr lang="en-GB" sz="1900" b="1" dirty="0">
                          <a:latin typeface="Arial" pitchFamily="34" charset="0"/>
                          <a:ea typeface="Calibri"/>
                          <a:cs typeface="Arial" pitchFamily="34" charset="0"/>
                        </a:rPr>
                        <a:t>Wind:</a:t>
                      </a:r>
                      <a:r>
                        <a:rPr lang="en-GB" sz="1900" dirty="0">
                          <a:latin typeface="Arial" pitchFamily="34" charset="0"/>
                          <a:ea typeface="Calibri"/>
                          <a:cs typeface="Arial" pitchFamily="34" charset="0"/>
                        </a:rPr>
                        <a:t> the appearance of many of the Laos wind</a:t>
                      </a:r>
                      <a:endParaRPr lang="en-US" sz="1900" dirty="0">
                        <a:latin typeface="Arial" pitchFamily="34" charset="0"/>
                        <a:ea typeface="Calibri"/>
                        <a:cs typeface="Arial" pitchFamily="34" charset="0"/>
                      </a:endParaRPr>
                    </a:p>
                  </a:txBody>
                  <a:tcPr marL="60476" marR="60476"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4D2F2"/>
                    </a:solidFill>
                  </a:tcPr>
                </a:tc>
              </a:tr>
              <a:tr h="1632485">
                <a:tc>
                  <a:txBody>
                    <a:bodyPr/>
                    <a:lstStyle/>
                    <a:p>
                      <a:pPr algn="just">
                        <a:lnSpc>
                          <a:spcPct val="110000"/>
                        </a:lnSpc>
                        <a:spcBef>
                          <a:spcPts val="600"/>
                        </a:spcBef>
                        <a:spcAft>
                          <a:spcPts val="0"/>
                        </a:spcAft>
                      </a:pPr>
                      <a:endParaRPr lang="en-US" sz="1900">
                        <a:latin typeface="Arial" pitchFamily="34" charset="0"/>
                        <a:ea typeface="Calibri"/>
                        <a:cs typeface="Arial" pitchFamily="34" charset="0"/>
                      </a:endParaRPr>
                    </a:p>
                  </a:txBody>
                  <a:tcPr marL="60476" marR="60476" marT="0" marB="0">
                    <a:lnL w="12700" cap="flat" cmpd="sng" algn="ctr">
                      <a:solidFill>
                        <a:srgbClr val="4BACC6"/>
                      </a:solidFill>
                      <a:prstDash val="solid"/>
                      <a:round/>
                      <a:headEnd type="none" w="med" len="med"/>
                      <a:tailEnd type="none" w="med" len="med"/>
                    </a:lnL>
                    <a:lnR>
                      <a:noFill/>
                    </a:lnR>
                    <a:lnT>
                      <a:noFill/>
                    </a:lnT>
                    <a:lnB w="12700" cap="flat" cmpd="sng" algn="ctr">
                      <a:solidFill>
                        <a:srgbClr val="4BACC6"/>
                      </a:solidFill>
                      <a:prstDash val="solid"/>
                      <a:round/>
                      <a:headEnd type="none" w="med" len="med"/>
                      <a:tailEnd type="none" w="med" len="med"/>
                    </a:lnB>
                    <a:solidFill>
                      <a:srgbClr val="E4D2F2"/>
                    </a:solidFill>
                  </a:tcPr>
                </a:tc>
                <a:tc>
                  <a:txBody>
                    <a:bodyPr/>
                    <a:lstStyle/>
                    <a:p>
                      <a:pPr algn="just">
                        <a:lnSpc>
                          <a:spcPct val="110000"/>
                        </a:lnSpc>
                        <a:spcBef>
                          <a:spcPts val="600"/>
                        </a:spcBef>
                        <a:spcAft>
                          <a:spcPts val="0"/>
                        </a:spcAft>
                      </a:pPr>
                      <a:endParaRPr lang="en-GB" sz="1900">
                        <a:latin typeface="Arial" pitchFamily="34" charset="0"/>
                        <a:ea typeface="Calibri"/>
                        <a:cs typeface="Arial" pitchFamily="34" charset="0"/>
                      </a:endParaRPr>
                    </a:p>
                  </a:txBody>
                  <a:tcPr marL="60476" marR="60476" marT="0" marB="0">
                    <a:lnL>
                      <a:noFill/>
                    </a:lnL>
                    <a:lnR>
                      <a:noFill/>
                    </a:lnR>
                    <a:lnT>
                      <a:noFill/>
                    </a:lnT>
                    <a:lnB w="12700" cap="flat" cmpd="sng" algn="ctr">
                      <a:solidFill>
                        <a:srgbClr val="4BACC6"/>
                      </a:solidFill>
                      <a:prstDash val="solid"/>
                      <a:round/>
                      <a:headEnd type="none" w="med" len="med"/>
                      <a:tailEnd type="none" w="med" len="med"/>
                    </a:lnB>
                    <a:solidFill>
                      <a:srgbClr val="E4D2F2"/>
                    </a:solidFill>
                  </a:tcPr>
                </a:tc>
                <a:tc>
                  <a:txBody>
                    <a:bodyPr/>
                    <a:lstStyle/>
                    <a:p>
                      <a:pPr algn="just">
                        <a:lnSpc>
                          <a:spcPct val="110000"/>
                        </a:lnSpc>
                        <a:spcBef>
                          <a:spcPts val="600"/>
                        </a:spcBef>
                        <a:spcAft>
                          <a:spcPts val="0"/>
                        </a:spcAft>
                      </a:pPr>
                      <a:r>
                        <a:rPr lang="en-GB" sz="1900" dirty="0">
                          <a:latin typeface="Arial" pitchFamily="34" charset="0"/>
                          <a:ea typeface="Calibri"/>
                          <a:cs typeface="Arial" pitchFamily="34" charset="0"/>
                        </a:rPr>
                        <a:t>- River water: observing the river water turned into blue and very clear, and the glittering surface of water in the river at night like fireflies, or intuitively tasting the water, or seeing a layer of white scum on the dry fields.</a:t>
                      </a:r>
                      <a:endParaRPr lang="en-US" sz="1900" dirty="0">
                        <a:latin typeface="Arial" pitchFamily="34" charset="0"/>
                        <a:ea typeface="Calibri"/>
                        <a:cs typeface="Arial" pitchFamily="34" charset="0"/>
                      </a:endParaRPr>
                    </a:p>
                  </a:txBody>
                  <a:tcPr marL="60476" marR="60476"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E4D2F2"/>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idx="4294967295"/>
          </p:nvPr>
        </p:nvSpPr>
        <p:spPr>
          <a:xfrm>
            <a:off x="1214414" y="274638"/>
            <a:ext cx="7000924" cy="1296974"/>
          </a:xfrm>
        </p:spPr>
        <p:txBody>
          <a:bodyPr/>
          <a:lstStyle/>
          <a:p>
            <a:r>
              <a:rPr lang="en-US" sz="3200" dirty="0" smtClean="0">
                <a:latin typeface="Arial" pitchFamily="34" charset="0"/>
                <a:cs typeface="Arial" pitchFamily="34" charset="0"/>
              </a:rPr>
              <a:t>IK use</a:t>
            </a:r>
            <a:r>
              <a:rPr lang="en-US" sz="3200" dirty="0">
                <a:latin typeface="Arial" pitchFamily="34" charset="0"/>
                <a:cs typeface="Arial" pitchFamily="34" charset="0"/>
              </a:rPr>
              <a:t> in </a:t>
            </a:r>
            <a:r>
              <a:rPr lang="en-US" sz="3200" dirty="0" smtClean="0">
                <a:latin typeface="Arial" pitchFamily="34" charset="0"/>
                <a:cs typeface="Arial" pitchFamily="34" charset="0"/>
              </a:rPr>
              <a:t>agriculture</a:t>
            </a:r>
            <a:r>
              <a:rPr lang="en-US" sz="3200" dirty="0" smtClean="0">
                <a:solidFill>
                  <a:srgbClr val="C00000"/>
                </a:solidFill>
                <a:latin typeface="Arial" pitchFamily="34" charset="0"/>
                <a:cs typeface="Arial" pitchFamily="34" charset="0"/>
              </a:rPr>
              <a:t> </a:t>
            </a:r>
            <a:endParaRPr lang="en-US" sz="3000" dirty="0">
              <a:solidFill>
                <a:srgbClr val="C00000"/>
              </a:solidFill>
              <a:latin typeface="Arial" pitchFamily="34" charset="0"/>
              <a:cs typeface="Arial" pitchFamily="34" charset="0"/>
            </a:endParaRPr>
          </a:p>
        </p:txBody>
      </p:sp>
      <p:sp>
        <p:nvSpPr>
          <p:cNvPr id="6147" name="内容占位符 2"/>
          <p:cNvSpPr>
            <a:spLocks noGrp="1"/>
          </p:cNvSpPr>
          <p:nvPr>
            <p:ph idx="4294967295"/>
          </p:nvPr>
        </p:nvSpPr>
        <p:spPr>
          <a:xfrm>
            <a:off x="357158" y="1714488"/>
            <a:ext cx="8429684" cy="4786346"/>
          </a:xfrm>
        </p:spPr>
        <p:txBody>
          <a:bodyPr/>
          <a:lstStyle/>
          <a:p>
            <a:pPr algn="just">
              <a:lnSpc>
                <a:spcPct val="120000"/>
              </a:lnSpc>
              <a:spcBef>
                <a:spcPts val="1728"/>
              </a:spcBef>
              <a:spcAft>
                <a:spcPts val="600"/>
              </a:spcAft>
            </a:pPr>
            <a:r>
              <a:rPr lang="en-US" sz="2200" dirty="0" smtClean="0">
                <a:latin typeface="Arial" pitchFamily="34" charset="0"/>
                <a:cs typeface="Arial" pitchFamily="34" charset="0"/>
              </a:rPr>
              <a:t>Followings </a:t>
            </a:r>
            <a:r>
              <a:rPr lang="en-US" sz="2200" dirty="0">
                <a:latin typeface="Arial" pitchFamily="34" charset="0"/>
                <a:cs typeface="Arial" pitchFamily="34" charset="0"/>
              </a:rPr>
              <a:t>are some experiences that local farmers </a:t>
            </a:r>
            <a:r>
              <a:rPr lang="en-US" sz="2200" dirty="0" smtClean="0">
                <a:latin typeface="Arial" pitchFamily="34" charset="0"/>
                <a:cs typeface="Arial" pitchFamily="34" charset="0"/>
              </a:rPr>
              <a:t>in the North Central region apply </a:t>
            </a:r>
            <a:r>
              <a:rPr lang="en-US" sz="2200" dirty="0">
                <a:latin typeface="Arial" pitchFamily="34" charset="0"/>
                <a:cs typeface="Arial" pitchFamily="34" charset="0"/>
              </a:rPr>
              <a:t>to deal with natural disasters </a:t>
            </a:r>
            <a:r>
              <a:rPr lang="en-US" sz="2200" dirty="0" smtClean="0">
                <a:latin typeface="Arial" pitchFamily="34" charset="0"/>
                <a:cs typeface="Arial" pitchFamily="34" charset="0"/>
              </a:rPr>
              <a:t>caused </a:t>
            </a:r>
            <a:r>
              <a:rPr lang="en-US" sz="2200" dirty="0">
                <a:latin typeface="Arial" pitchFamily="34" charset="0"/>
                <a:cs typeface="Arial" pitchFamily="34" charset="0"/>
              </a:rPr>
              <a:t>by </a:t>
            </a:r>
            <a:r>
              <a:rPr lang="en-US" sz="2200" dirty="0" smtClean="0">
                <a:latin typeface="Arial" pitchFamily="34" charset="0"/>
                <a:cs typeface="Arial" pitchFamily="34" charset="0"/>
              </a:rPr>
              <a:t>CC:</a:t>
            </a:r>
          </a:p>
          <a:p>
            <a:pPr marL="914400" lvl="1" indent="-457200" algn="just">
              <a:lnSpc>
                <a:spcPct val="120000"/>
              </a:lnSpc>
              <a:spcBef>
                <a:spcPts val="1728"/>
              </a:spcBef>
              <a:spcAft>
                <a:spcPts val="600"/>
              </a:spcAft>
              <a:buClr>
                <a:srgbClr val="C00000"/>
              </a:buClr>
              <a:buFont typeface="+mj-lt"/>
              <a:buAutoNum type="arabicParenR"/>
            </a:pPr>
            <a:r>
              <a:rPr lang="en-US" sz="2200" dirty="0">
                <a:latin typeface="Arial" pitchFamily="34" charset="0"/>
                <a:cs typeface="Arial" pitchFamily="34" charset="0"/>
              </a:rPr>
              <a:t>Use short-day varieties of rice and vegetable so harvesting time may come before storm and flood season</a:t>
            </a:r>
            <a:r>
              <a:rPr lang="en-US" sz="2200" dirty="0" smtClean="0">
                <a:latin typeface="Arial" pitchFamily="34" charset="0"/>
                <a:cs typeface="Arial" pitchFamily="34" charset="0"/>
              </a:rPr>
              <a:t>.</a:t>
            </a:r>
          </a:p>
          <a:p>
            <a:pPr marL="914400" lvl="1" indent="-457200" algn="just">
              <a:lnSpc>
                <a:spcPct val="120000"/>
              </a:lnSpc>
              <a:spcBef>
                <a:spcPts val="1728"/>
              </a:spcBef>
              <a:spcAft>
                <a:spcPts val="600"/>
              </a:spcAft>
              <a:buClr>
                <a:srgbClr val="C00000"/>
              </a:buClr>
              <a:buFont typeface="+mj-lt"/>
              <a:buAutoNum type="arabicParenR"/>
            </a:pPr>
            <a:r>
              <a:rPr lang="en-US" sz="2200" dirty="0">
                <a:latin typeface="Arial" pitchFamily="34" charset="0"/>
                <a:cs typeface="Arial" pitchFamily="34" charset="0"/>
              </a:rPr>
              <a:t>Adjust cultivating calendar to ensure the growth of rice and harvesting time is not in storm and flood </a:t>
            </a:r>
            <a:r>
              <a:rPr lang="en-US" sz="2200" dirty="0" smtClean="0">
                <a:latin typeface="Arial" pitchFamily="34" charset="0"/>
                <a:cs typeface="Arial" pitchFamily="34" charset="0"/>
              </a:rPr>
              <a:t>season.</a:t>
            </a:r>
          </a:p>
          <a:p>
            <a:pPr marL="914400" lvl="1" indent="-457200" algn="just">
              <a:lnSpc>
                <a:spcPct val="120000"/>
              </a:lnSpc>
              <a:spcBef>
                <a:spcPts val="1728"/>
              </a:spcBef>
              <a:spcAft>
                <a:spcPts val="600"/>
              </a:spcAft>
              <a:buClr>
                <a:srgbClr val="C00000"/>
              </a:buClr>
              <a:buFont typeface="+mj-lt"/>
              <a:buAutoNum type="arabicParenR"/>
            </a:pPr>
            <a:r>
              <a:rPr lang="en-US" sz="2200" dirty="0">
                <a:latin typeface="Arial" pitchFamily="34" charset="0"/>
                <a:cs typeface="Arial" pitchFamily="34" charset="0"/>
              </a:rPr>
              <a:t>Cultivate only a crop in a year to give land a rest and avoid crop loss during flood and storm </a:t>
            </a:r>
            <a:r>
              <a:rPr lang="en-US" sz="2200" dirty="0" smtClean="0">
                <a:latin typeface="Arial" pitchFamily="34" charset="0"/>
                <a:cs typeface="Arial" pitchFamily="34" charset="0"/>
              </a:rPr>
              <a:t>season.</a:t>
            </a:r>
          </a:p>
        </p:txBody>
      </p:sp>
      <p:sp>
        <p:nvSpPr>
          <p:cNvPr id="4" name="Slide Number Placeholder 3"/>
          <p:cNvSpPr>
            <a:spLocks noGrp="1"/>
          </p:cNvSpPr>
          <p:nvPr>
            <p:ph type="sldNum" sz="quarter" idx="12"/>
          </p:nvPr>
        </p:nvSpPr>
        <p:spPr/>
        <p:txBody>
          <a:bodyPr/>
          <a:lstStyle/>
          <a:p>
            <a:fld id="{15DFBB3D-FF66-4686-AFFD-48CEEAF79ECE}" type="slidenum">
              <a:rPr lang="en-US" smtClean="0"/>
              <a:pPr/>
              <a:t>14</a:t>
            </a:fld>
            <a:endParaRPr lang="en-US"/>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idx="4294967295"/>
          </p:nvPr>
        </p:nvSpPr>
        <p:spPr>
          <a:xfrm>
            <a:off x="1214414" y="274638"/>
            <a:ext cx="7000924" cy="1296974"/>
          </a:xfrm>
        </p:spPr>
        <p:txBody>
          <a:bodyPr/>
          <a:lstStyle/>
          <a:p>
            <a:r>
              <a:rPr lang="en-US" sz="3200" dirty="0" smtClean="0">
                <a:latin typeface="Arial" pitchFamily="34" charset="0"/>
                <a:cs typeface="Arial" pitchFamily="34" charset="0"/>
              </a:rPr>
              <a:t>IK use in agriculture </a:t>
            </a:r>
            <a:r>
              <a:rPr lang="en-US" sz="3200" dirty="0" smtClean="0">
                <a:solidFill>
                  <a:srgbClr val="C00000"/>
                </a:solidFill>
                <a:latin typeface="Arial" pitchFamily="34" charset="0"/>
                <a:cs typeface="Arial" pitchFamily="34" charset="0"/>
              </a:rPr>
              <a:t>(Cont) </a:t>
            </a:r>
            <a:endParaRPr lang="en-US" sz="3000" dirty="0">
              <a:solidFill>
                <a:srgbClr val="C00000"/>
              </a:solidFill>
              <a:latin typeface="Arial" pitchFamily="34" charset="0"/>
              <a:cs typeface="Arial" pitchFamily="34" charset="0"/>
            </a:endParaRPr>
          </a:p>
        </p:txBody>
      </p:sp>
      <p:sp>
        <p:nvSpPr>
          <p:cNvPr id="6147" name="内容占位符 2"/>
          <p:cNvSpPr>
            <a:spLocks noGrp="1"/>
          </p:cNvSpPr>
          <p:nvPr>
            <p:ph idx="4294967295"/>
          </p:nvPr>
        </p:nvSpPr>
        <p:spPr>
          <a:xfrm>
            <a:off x="285720" y="1857364"/>
            <a:ext cx="8572560" cy="4643470"/>
          </a:xfrm>
        </p:spPr>
        <p:txBody>
          <a:bodyPr/>
          <a:lstStyle/>
          <a:p>
            <a:pPr marL="914400" lvl="1" indent="-457200" algn="just">
              <a:lnSpc>
                <a:spcPct val="120000"/>
              </a:lnSpc>
              <a:spcBef>
                <a:spcPts val="1728"/>
              </a:spcBef>
              <a:buClr>
                <a:srgbClr val="C00000"/>
              </a:buClr>
              <a:buFont typeface="+mj-lt"/>
              <a:buAutoNum type="arabicParenR" startAt="4"/>
            </a:pPr>
            <a:r>
              <a:rPr lang="en-US" sz="2200" dirty="0" smtClean="0">
                <a:latin typeface="Arial" pitchFamily="34" charset="0"/>
                <a:cs typeface="Arial" pitchFamily="34" charset="0"/>
              </a:rPr>
              <a:t>Use </a:t>
            </a:r>
            <a:r>
              <a:rPr lang="en-US" sz="2200" dirty="0">
                <a:latin typeface="Arial" pitchFamily="34" charset="0"/>
                <a:cs typeface="Arial" pitchFamily="34" charset="0"/>
              </a:rPr>
              <a:t>new rice variety with higher salt tolerance or switch to other varieties resilient to high salinity or </a:t>
            </a:r>
            <a:r>
              <a:rPr lang="en-US" sz="2200" dirty="0" smtClean="0">
                <a:latin typeface="Arial" pitchFamily="34" charset="0"/>
                <a:cs typeface="Arial" pitchFamily="34" charset="0"/>
              </a:rPr>
              <a:t>water logging.</a:t>
            </a:r>
          </a:p>
          <a:p>
            <a:pPr marL="914400" lvl="1" indent="-457200" algn="just">
              <a:lnSpc>
                <a:spcPct val="120000"/>
              </a:lnSpc>
              <a:spcBef>
                <a:spcPts val="1728"/>
              </a:spcBef>
              <a:buClr>
                <a:srgbClr val="C00000"/>
              </a:buClr>
              <a:buFont typeface="+mj-lt"/>
              <a:buAutoNum type="arabicParenR" startAt="4"/>
            </a:pPr>
            <a:r>
              <a:rPr lang="en-US" sz="2200" dirty="0">
                <a:latin typeface="Arial" pitchFamily="34" charset="0"/>
                <a:cs typeface="Arial" pitchFamily="34" charset="0"/>
              </a:rPr>
              <a:t>Equip more farming instruments to cope with water disasters </a:t>
            </a:r>
            <a:r>
              <a:rPr lang="en-US" sz="2200" dirty="0" smtClean="0">
                <a:latin typeface="Arial" pitchFamily="34" charset="0"/>
                <a:cs typeface="Arial" pitchFamily="34" charset="0"/>
              </a:rPr>
              <a:t>or extreme </a:t>
            </a:r>
            <a:r>
              <a:rPr lang="en-US" sz="2200" dirty="0">
                <a:latin typeface="Arial" pitchFamily="34" charset="0"/>
                <a:cs typeface="Arial" pitchFamily="34" charset="0"/>
              </a:rPr>
              <a:t>climate </a:t>
            </a:r>
            <a:r>
              <a:rPr lang="en-US" sz="2200" dirty="0" smtClean="0">
                <a:latin typeface="Arial" pitchFamily="34" charset="0"/>
                <a:cs typeface="Arial" pitchFamily="34" charset="0"/>
              </a:rPr>
              <a:t>events</a:t>
            </a:r>
          </a:p>
          <a:p>
            <a:pPr marL="914400" lvl="1" indent="-457200" algn="just">
              <a:lnSpc>
                <a:spcPct val="120000"/>
              </a:lnSpc>
              <a:spcBef>
                <a:spcPts val="1728"/>
              </a:spcBef>
              <a:buClr>
                <a:srgbClr val="C00000"/>
              </a:buClr>
              <a:buFont typeface="+mj-lt"/>
              <a:buAutoNum type="arabicParenR" startAt="4"/>
            </a:pPr>
            <a:r>
              <a:rPr lang="en-US" sz="2200" dirty="0">
                <a:latin typeface="Arial" pitchFamily="34" charset="0"/>
                <a:cs typeface="Arial" pitchFamily="34" charset="0"/>
              </a:rPr>
              <a:t>Upgrade within-farm channel and canal systems and build open-close calendar of drains according to local weather </a:t>
            </a:r>
            <a:r>
              <a:rPr lang="en-US" sz="2200" dirty="0" smtClean="0">
                <a:latin typeface="Arial" pitchFamily="34" charset="0"/>
                <a:cs typeface="Arial" pitchFamily="34" charset="0"/>
              </a:rPr>
              <a:t>calendar.</a:t>
            </a:r>
            <a:endParaRPr lang="en-US" sz="2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5DFBB3D-FF66-4686-AFFD-48CEEAF79ECE}" type="slidenum">
              <a:rPr lang="en-US" smtClean="0"/>
              <a:pPr/>
              <a:t>15</a:t>
            </a:fld>
            <a:endParaRPr lang="en-US"/>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idx="4294967295"/>
          </p:nvPr>
        </p:nvSpPr>
        <p:spPr>
          <a:xfrm>
            <a:off x="1214414" y="274638"/>
            <a:ext cx="7000924" cy="1296974"/>
          </a:xfrm>
        </p:spPr>
        <p:txBody>
          <a:bodyPr/>
          <a:lstStyle/>
          <a:p>
            <a:r>
              <a:rPr lang="en-US" sz="3200" dirty="0" smtClean="0">
                <a:latin typeface="Arial" pitchFamily="34" charset="0"/>
                <a:cs typeface="Arial" pitchFamily="34" charset="0"/>
              </a:rPr>
              <a:t>IK use</a:t>
            </a:r>
            <a:r>
              <a:rPr lang="en-US" sz="3200" dirty="0">
                <a:latin typeface="Arial" pitchFamily="34" charset="0"/>
                <a:cs typeface="Arial" pitchFamily="34" charset="0"/>
              </a:rPr>
              <a:t> in </a:t>
            </a:r>
            <a:r>
              <a:rPr lang="en-US" sz="3200" dirty="0" smtClean="0">
                <a:latin typeface="Arial" pitchFamily="34" charset="0"/>
                <a:cs typeface="Arial" pitchFamily="34" charset="0"/>
              </a:rPr>
              <a:t>aquaculture</a:t>
            </a:r>
            <a:r>
              <a:rPr lang="en-US" sz="3200" dirty="0" smtClean="0">
                <a:solidFill>
                  <a:srgbClr val="C00000"/>
                </a:solidFill>
                <a:latin typeface="Arial" pitchFamily="34" charset="0"/>
                <a:cs typeface="Arial" pitchFamily="34" charset="0"/>
              </a:rPr>
              <a:t> </a:t>
            </a:r>
            <a:endParaRPr lang="en-US" sz="3000" dirty="0">
              <a:solidFill>
                <a:srgbClr val="C00000"/>
              </a:solidFill>
              <a:latin typeface="Arial" pitchFamily="34" charset="0"/>
              <a:cs typeface="Arial" pitchFamily="34" charset="0"/>
            </a:endParaRPr>
          </a:p>
        </p:txBody>
      </p:sp>
      <p:sp>
        <p:nvSpPr>
          <p:cNvPr id="6147" name="内容占位符 2"/>
          <p:cNvSpPr>
            <a:spLocks noGrp="1"/>
          </p:cNvSpPr>
          <p:nvPr>
            <p:ph idx="4294967295"/>
          </p:nvPr>
        </p:nvSpPr>
        <p:spPr>
          <a:xfrm>
            <a:off x="251520" y="1700808"/>
            <a:ext cx="8429684" cy="4498314"/>
          </a:xfrm>
        </p:spPr>
        <p:txBody>
          <a:bodyPr/>
          <a:lstStyle/>
          <a:p>
            <a:pPr marL="457200" lvl="1" indent="0" algn="just">
              <a:lnSpc>
                <a:spcPct val="120000"/>
              </a:lnSpc>
              <a:spcBef>
                <a:spcPts val="600"/>
              </a:spcBef>
              <a:spcAft>
                <a:spcPts val="600"/>
              </a:spcAft>
              <a:buClr>
                <a:srgbClr val="C00000"/>
              </a:buClr>
              <a:buNone/>
            </a:pPr>
            <a:r>
              <a:rPr lang="en-US" sz="2000" dirty="0">
                <a:solidFill>
                  <a:srgbClr val="FF0000"/>
                </a:solidFill>
                <a:latin typeface="Arial" pitchFamily="34" charset="0"/>
                <a:cs typeface="Arial" pitchFamily="34" charset="0"/>
              </a:rPr>
              <a:t>1) </a:t>
            </a:r>
            <a:r>
              <a:rPr lang="en-US" sz="2000" dirty="0">
                <a:latin typeface="Arial" pitchFamily="34" charset="0"/>
                <a:cs typeface="Arial" pitchFamily="34" charset="0"/>
              </a:rPr>
              <a:t>Increased salinity, earth-dragon appeared much - people should consider this fishery resources easily exploited </a:t>
            </a:r>
          </a:p>
          <a:p>
            <a:pPr marL="457200" lvl="1" indent="0" algn="just">
              <a:lnSpc>
                <a:spcPct val="120000"/>
              </a:lnSpc>
              <a:spcBef>
                <a:spcPts val="600"/>
              </a:spcBef>
              <a:spcAft>
                <a:spcPts val="600"/>
              </a:spcAft>
              <a:buClr>
                <a:srgbClr val="C00000"/>
              </a:buClr>
              <a:buNone/>
            </a:pPr>
            <a:r>
              <a:rPr lang="en-US" sz="2000" dirty="0">
                <a:solidFill>
                  <a:srgbClr val="FF0000"/>
                </a:solidFill>
                <a:latin typeface="Arial" pitchFamily="34" charset="0"/>
                <a:cs typeface="Arial" pitchFamily="34" charset="0"/>
              </a:rPr>
              <a:t>2) </a:t>
            </a:r>
            <a:r>
              <a:rPr lang="en-US" sz="2000" dirty="0">
                <a:latin typeface="Arial" pitchFamily="34" charset="0"/>
                <a:cs typeface="Arial" pitchFamily="34" charset="0"/>
              </a:rPr>
              <a:t>Readjust "crop calendar" for fish, shrimp efficient breeding </a:t>
            </a:r>
          </a:p>
          <a:p>
            <a:pPr marL="457200" lvl="1" indent="0" algn="just">
              <a:lnSpc>
                <a:spcPct val="120000"/>
              </a:lnSpc>
              <a:spcBef>
                <a:spcPts val="600"/>
              </a:spcBef>
              <a:spcAft>
                <a:spcPts val="600"/>
              </a:spcAft>
              <a:buClr>
                <a:srgbClr val="C00000"/>
              </a:buClr>
              <a:buNone/>
            </a:pPr>
            <a:r>
              <a:rPr lang="en-US" sz="2000" dirty="0">
                <a:solidFill>
                  <a:srgbClr val="FF0000"/>
                </a:solidFill>
                <a:latin typeface="Arial" pitchFamily="34" charset="0"/>
                <a:cs typeface="Arial" pitchFamily="34" charset="0"/>
              </a:rPr>
              <a:t>3) </a:t>
            </a:r>
            <a:r>
              <a:rPr lang="en-US" sz="2000" dirty="0">
                <a:latin typeface="Arial" pitchFamily="34" charset="0"/>
                <a:cs typeface="Arial" pitchFamily="34" charset="0"/>
              </a:rPr>
              <a:t>Selecting healthy fish, shrimp varieties to response to strong storms, floods</a:t>
            </a:r>
          </a:p>
          <a:p>
            <a:pPr marL="457200" lvl="1" indent="0" algn="just">
              <a:lnSpc>
                <a:spcPct val="120000"/>
              </a:lnSpc>
              <a:spcBef>
                <a:spcPts val="600"/>
              </a:spcBef>
              <a:spcAft>
                <a:spcPts val="600"/>
              </a:spcAft>
              <a:buClr>
                <a:srgbClr val="C00000"/>
              </a:buClr>
              <a:buNone/>
            </a:pPr>
            <a:r>
              <a:rPr lang="en-US" sz="2000" dirty="0">
                <a:solidFill>
                  <a:srgbClr val="FF0000"/>
                </a:solidFill>
                <a:latin typeface="Arial" pitchFamily="34" charset="0"/>
                <a:cs typeface="Arial" pitchFamily="34" charset="0"/>
              </a:rPr>
              <a:t>4) </a:t>
            </a:r>
            <a:r>
              <a:rPr lang="en-US" sz="2000" dirty="0">
                <a:latin typeface="Arial" pitchFamily="34" charset="0"/>
                <a:cs typeface="Arial" pitchFamily="34" charset="0"/>
              </a:rPr>
              <a:t>Raising intercropping to increase farming efficiency and income growth</a:t>
            </a:r>
          </a:p>
          <a:p>
            <a:pPr marL="457200" lvl="1" indent="0" algn="just">
              <a:lnSpc>
                <a:spcPct val="120000"/>
              </a:lnSpc>
              <a:spcBef>
                <a:spcPts val="600"/>
              </a:spcBef>
              <a:spcAft>
                <a:spcPts val="600"/>
              </a:spcAft>
              <a:buClr>
                <a:srgbClr val="C00000"/>
              </a:buClr>
              <a:buNone/>
            </a:pPr>
            <a:r>
              <a:rPr lang="en-US" sz="2000" i="1" dirty="0">
                <a:latin typeface="Arial" pitchFamily="34" charset="0"/>
                <a:cs typeface="Arial" pitchFamily="34" charset="0"/>
              </a:rPr>
              <a:t>Such as tiger prawns calendar lasts from February to July lunar calendar, while from July to September in the lunar calendar, not raising to avoid the rainy season. From September to the Lunar New Year, intercropping farming crab and land shrimp</a:t>
            </a:r>
          </a:p>
          <a:p>
            <a:pPr marL="514350" indent="-457200" algn="just">
              <a:lnSpc>
                <a:spcPct val="120000"/>
              </a:lnSpc>
              <a:spcBef>
                <a:spcPts val="600"/>
              </a:spcBef>
              <a:spcAft>
                <a:spcPts val="600"/>
              </a:spcAft>
              <a:buClr>
                <a:srgbClr val="C00000"/>
              </a:buClr>
              <a:buFont typeface="+mj-lt"/>
              <a:buAutoNum type="arabicParenR"/>
            </a:pPr>
            <a:endParaRPr lang="en-US" sz="20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5DFBB3D-FF66-4686-AFFD-48CEEAF79ECE}" type="slidenum">
              <a:rPr lang="en-US" smtClean="0"/>
              <a:pPr/>
              <a:t>16</a:t>
            </a:fld>
            <a:endParaRPr lang="en-US"/>
          </a:p>
        </p:txBody>
      </p:sp>
    </p:spTree>
    <p:extLst>
      <p:ext uri="{BB962C8B-B14F-4D97-AF65-F5344CB8AC3E}">
        <p14:creationId xmlns:p14="http://schemas.microsoft.com/office/powerpoint/2010/main" val="280235418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idx="4294967295"/>
          </p:nvPr>
        </p:nvSpPr>
        <p:spPr>
          <a:xfrm>
            <a:off x="1214414" y="274638"/>
            <a:ext cx="7000924" cy="1296974"/>
          </a:xfrm>
        </p:spPr>
        <p:txBody>
          <a:bodyPr/>
          <a:lstStyle/>
          <a:p>
            <a:r>
              <a:rPr lang="en-US" sz="3200" dirty="0" smtClean="0">
                <a:latin typeface="Arial" pitchFamily="34" charset="0"/>
                <a:cs typeface="Arial" pitchFamily="34" charset="0"/>
              </a:rPr>
              <a:t>IK use</a:t>
            </a:r>
            <a:r>
              <a:rPr lang="en-US" sz="3200" dirty="0">
                <a:latin typeface="Arial" pitchFamily="34" charset="0"/>
                <a:cs typeface="Arial" pitchFamily="34" charset="0"/>
              </a:rPr>
              <a:t> in </a:t>
            </a:r>
            <a:r>
              <a:rPr lang="en-US" sz="3200" dirty="0" smtClean="0">
                <a:latin typeface="Arial" pitchFamily="34" charset="0"/>
                <a:cs typeface="Arial" pitchFamily="34" charset="0"/>
              </a:rPr>
              <a:t>aquaculture</a:t>
            </a:r>
            <a:r>
              <a:rPr lang="en-US" sz="3200" dirty="0" smtClean="0">
                <a:solidFill>
                  <a:srgbClr val="C00000"/>
                </a:solidFill>
                <a:latin typeface="Arial" pitchFamily="34" charset="0"/>
                <a:cs typeface="Arial" pitchFamily="34" charset="0"/>
              </a:rPr>
              <a:t> </a:t>
            </a:r>
            <a:endParaRPr lang="en-US" sz="3000" dirty="0">
              <a:solidFill>
                <a:srgbClr val="C00000"/>
              </a:solidFill>
              <a:latin typeface="Arial" pitchFamily="34" charset="0"/>
              <a:cs typeface="Arial" pitchFamily="34" charset="0"/>
            </a:endParaRPr>
          </a:p>
        </p:txBody>
      </p:sp>
      <p:sp>
        <p:nvSpPr>
          <p:cNvPr id="6147" name="内容占位符 2"/>
          <p:cNvSpPr>
            <a:spLocks noGrp="1"/>
          </p:cNvSpPr>
          <p:nvPr>
            <p:ph idx="4294967295"/>
          </p:nvPr>
        </p:nvSpPr>
        <p:spPr>
          <a:xfrm>
            <a:off x="357158" y="1484784"/>
            <a:ext cx="8429684" cy="5016050"/>
          </a:xfrm>
        </p:spPr>
        <p:txBody>
          <a:bodyPr/>
          <a:lstStyle/>
          <a:p>
            <a:pPr marL="457200" lvl="1" indent="0" algn="just">
              <a:lnSpc>
                <a:spcPct val="120000"/>
              </a:lnSpc>
              <a:spcBef>
                <a:spcPts val="1728"/>
              </a:spcBef>
              <a:spcAft>
                <a:spcPts val="600"/>
              </a:spcAft>
              <a:buClr>
                <a:srgbClr val="C00000"/>
              </a:buClr>
              <a:buNone/>
            </a:pPr>
            <a:r>
              <a:rPr lang="en-US" sz="2200" dirty="0">
                <a:solidFill>
                  <a:srgbClr val="FF0000"/>
                </a:solidFill>
                <a:latin typeface="Arial" pitchFamily="34" charset="0"/>
                <a:cs typeface="Arial" pitchFamily="34" charset="0"/>
              </a:rPr>
              <a:t>5) </a:t>
            </a:r>
            <a:r>
              <a:rPr lang="en-US" sz="2200" dirty="0">
                <a:latin typeface="Arial" pitchFamily="34" charset="0"/>
                <a:cs typeface="Arial" pitchFamily="34" charset="0"/>
              </a:rPr>
              <a:t>Converting from rice land to aquatic animals if salinazation increase</a:t>
            </a:r>
          </a:p>
          <a:p>
            <a:pPr marL="457200" lvl="1" indent="0" algn="just">
              <a:lnSpc>
                <a:spcPct val="120000"/>
              </a:lnSpc>
              <a:spcBef>
                <a:spcPts val="1728"/>
              </a:spcBef>
              <a:spcAft>
                <a:spcPts val="600"/>
              </a:spcAft>
              <a:buClr>
                <a:srgbClr val="C00000"/>
              </a:buClr>
              <a:buNone/>
            </a:pPr>
            <a:r>
              <a:rPr lang="en-US" sz="2200" dirty="0">
                <a:solidFill>
                  <a:srgbClr val="FF0000"/>
                </a:solidFill>
                <a:latin typeface="Arial" pitchFamily="34" charset="0"/>
                <a:cs typeface="Arial" pitchFamily="34" charset="0"/>
              </a:rPr>
              <a:t>6) </a:t>
            </a:r>
            <a:r>
              <a:rPr lang="en-US" sz="2200" dirty="0">
                <a:latin typeface="Arial" pitchFamily="34" charset="0"/>
                <a:cs typeface="Arial" pitchFamily="34" charset="0"/>
              </a:rPr>
              <a:t>Piling and floats to the fish breeding cages in rainy season</a:t>
            </a:r>
          </a:p>
          <a:p>
            <a:pPr marL="457200" lvl="1" indent="0" algn="just">
              <a:lnSpc>
                <a:spcPct val="120000"/>
              </a:lnSpc>
              <a:spcBef>
                <a:spcPts val="1728"/>
              </a:spcBef>
              <a:spcAft>
                <a:spcPts val="600"/>
              </a:spcAft>
              <a:buClr>
                <a:srgbClr val="C00000"/>
              </a:buClr>
              <a:buNone/>
            </a:pPr>
            <a:r>
              <a:rPr lang="en-US" sz="2200" dirty="0">
                <a:solidFill>
                  <a:srgbClr val="FF0000"/>
                </a:solidFill>
                <a:latin typeface="Arial" pitchFamily="34" charset="0"/>
                <a:cs typeface="Arial" pitchFamily="34" charset="0"/>
              </a:rPr>
              <a:t>7) </a:t>
            </a:r>
            <a:r>
              <a:rPr lang="en-US" sz="2200" dirty="0">
                <a:latin typeface="Arial" pitchFamily="34" charset="0"/>
                <a:cs typeface="Arial" pitchFamily="34" charset="0"/>
              </a:rPr>
              <a:t>Making embankments, ethylene nets for lakes/ponds  breeding shrimps</a:t>
            </a:r>
          </a:p>
          <a:p>
            <a:pPr marL="457200" lvl="1" indent="0" algn="just">
              <a:lnSpc>
                <a:spcPct val="120000"/>
              </a:lnSpc>
              <a:spcBef>
                <a:spcPts val="1728"/>
              </a:spcBef>
              <a:spcAft>
                <a:spcPts val="600"/>
              </a:spcAft>
              <a:buClr>
                <a:srgbClr val="C00000"/>
              </a:buClr>
              <a:buNone/>
            </a:pPr>
            <a:endParaRPr lang="en-US" sz="2200" dirty="0">
              <a:latin typeface="Arial" pitchFamily="34" charset="0"/>
              <a:cs typeface="Arial" pitchFamily="34" charset="0"/>
            </a:endParaRPr>
          </a:p>
          <a:p>
            <a:pPr marL="457200" lvl="1" indent="0" algn="just">
              <a:lnSpc>
                <a:spcPct val="120000"/>
              </a:lnSpc>
              <a:spcBef>
                <a:spcPts val="1728"/>
              </a:spcBef>
              <a:spcAft>
                <a:spcPts val="600"/>
              </a:spcAft>
              <a:buClr>
                <a:srgbClr val="C00000"/>
              </a:buClr>
              <a:buNone/>
            </a:pPr>
            <a:endParaRPr lang="en-US" sz="2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5DFBB3D-FF66-4686-AFFD-48CEEAF79ECE}" type="slidenum">
              <a:rPr lang="en-US" smtClean="0"/>
              <a:pPr/>
              <a:t>17</a:t>
            </a:fld>
            <a:endParaRPr lang="en-US"/>
          </a:p>
        </p:txBody>
      </p:sp>
    </p:spTree>
    <p:extLst>
      <p:ext uri="{BB962C8B-B14F-4D97-AF65-F5344CB8AC3E}">
        <p14:creationId xmlns:p14="http://schemas.microsoft.com/office/powerpoint/2010/main" val="402354419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idx="4294967295"/>
          </p:nvPr>
        </p:nvSpPr>
        <p:spPr>
          <a:xfrm>
            <a:off x="1214414" y="274638"/>
            <a:ext cx="6786610" cy="1296974"/>
          </a:xfrm>
        </p:spPr>
        <p:txBody>
          <a:bodyPr/>
          <a:lstStyle/>
          <a:p>
            <a:r>
              <a:rPr lang="en-US" sz="3600" dirty="0">
                <a:latin typeface="Arial" pitchFamily="34" charset="0"/>
                <a:cs typeface="Arial" pitchFamily="34" charset="0"/>
              </a:rPr>
              <a:t>Conclusions and recommendations</a:t>
            </a:r>
            <a:r>
              <a:rPr lang="en-US" sz="3600" dirty="0" smtClean="0">
                <a:latin typeface="Arial" pitchFamily="34" charset="0"/>
                <a:cs typeface="Arial" pitchFamily="34" charset="0"/>
              </a:rPr>
              <a:t> </a:t>
            </a:r>
            <a:endParaRPr lang="en-US" sz="3600" dirty="0">
              <a:solidFill>
                <a:schemeClr val="tx2"/>
              </a:solidFill>
              <a:latin typeface="Arial" pitchFamily="34" charset="0"/>
              <a:cs typeface="Arial" pitchFamily="34" charset="0"/>
            </a:endParaRPr>
          </a:p>
        </p:txBody>
      </p:sp>
      <p:sp>
        <p:nvSpPr>
          <p:cNvPr id="6147" name="内容占位符 2"/>
          <p:cNvSpPr>
            <a:spLocks noGrp="1"/>
          </p:cNvSpPr>
          <p:nvPr>
            <p:ph idx="4294967295"/>
          </p:nvPr>
        </p:nvSpPr>
        <p:spPr>
          <a:xfrm>
            <a:off x="285720" y="1714488"/>
            <a:ext cx="8572560" cy="4786346"/>
          </a:xfrm>
        </p:spPr>
        <p:txBody>
          <a:bodyPr/>
          <a:lstStyle/>
          <a:p>
            <a:pPr algn="just">
              <a:lnSpc>
                <a:spcPct val="110000"/>
              </a:lnSpc>
              <a:spcBef>
                <a:spcPts val="1776"/>
              </a:spcBef>
            </a:pPr>
            <a:r>
              <a:rPr lang="en-US" sz="2200" dirty="0" smtClean="0">
                <a:latin typeface="Arial" pitchFamily="34" charset="0"/>
                <a:cs typeface="Arial" pitchFamily="34" charset="0"/>
              </a:rPr>
              <a:t>IK </a:t>
            </a:r>
            <a:r>
              <a:rPr lang="en-US" sz="2200" dirty="0">
                <a:latin typeface="Arial" pitchFamily="34" charset="0"/>
                <a:cs typeface="Arial" pitchFamily="34" charset="0"/>
              </a:rPr>
              <a:t>in </a:t>
            </a:r>
            <a:r>
              <a:rPr lang="en-US" sz="2200" dirty="0" smtClean="0">
                <a:latin typeface="Arial" pitchFamily="34" charset="0"/>
                <a:cs typeface="Arial" pitchFamily="34" charset="0"/>
              </a:rPr>
              <a:t>production activities </a:t>
            </a:r>
            <a:r>
              <a:rPr lang="en-US" sz="2200" dirty="0">
                <a:latin typeface="Arial" pitchFamily="34" charset="0"/>
                <a:cs typeface="Arial" pitchFamily="34" charset="0"/>
              </a:rPr>
              <a:t>is an important human capital of local residents in Vietnam North Central region in coping with ongoing climate changes</a:t>
            </a:r>
            <a:r>
              <a:rPr lang="en-US" sz="2200" dirty="0" smtClean="0">
                <a:latin typeface="Arial" pitchFamily="34" charset="0"/>
                <a:cs typeface="Arial" pitchFamily="34" charset="0"/>
              </a:rPr>
              <a:t>.</a:t>
            </a:r>
          </a:p>
          <a:p>
            <a:pPr algn="just">
              <a:lnSpc>
                <a:spcPct val="110000"/>
              </a:lnSpc>
              <a:spcBef>
                <a:spcPts val="1776"/>
              </a:spcBef>
            </a:pPr>
            <a:r>
              <a:rPr lang="en-US" sz="2200" dirty="0">
                <a:latin typeface="Arial" pitchFamily="34" charset="0"/>
                <a:cs typeface="Arial" pitchFamily="34" charset="0"/>
              </a:rPr>
              <a:t>Apart from traditional experience as mentioned in folklores or proverbs, local farmers also observe trees, insects and animals for weather forecast including sunny, rainy, flood, drought or salinity intrusion. As such, local farmers increase the response capabilities and decrease their vulnerability under climate change-induced water disasters.</a:t>
            </a:r>
          </a:p>
        </p:txBody>
      </p:sp>
      <p:sp>
        <p:nvSpPr>
          <p:cNvPr id="4" name="Slide Number Placeholder 3"/>
          <p:cNvSpPr>
            <a:spLocks noGrp="1"/>
          </p:cNvSpPr>
          <p:nvPr>
            <p:ph type="sldNum" sz="quarter" idx="12"/>
          </p:nvPr>
        </p:nvSpPr>
        <p:spPr/>
        <p:txBody>
          <a:bodyPr/>
          <a:lstStyle/>
          <a:p>
            <a:fld id="{15DFBB3D-FF66-4686-AFFD-48CEEAF79ECE}" type="slidenum">
              <a:rPr lang="en-US" smtClean="0"/>
              <a:pPr/>
              <a:t>18</a:t>
            </a:fld>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idx="4294967295"/>
          </p:nvPr>
        </p:nvSpPr>
        <p:spPr>
          <a:xfrm>
            <a:off x="1214414" y="274638"/>
            <a:ext cx="6786610" cy="1296974"/>
          </a:xfrm>
        </p:spPr>
        <p:txBody>
          <a:bodyPr/>
          <a:lstStyle/>
          <a:p>
            <a:r>
              <a:rPr lang="en-US" sz="3600" dirty="0">
                <a:latin typeface="Arial" pitchFamily="34" charset="0"/>
                <a:cs typeface="Arial" pitchFamily="34" charset="0"/>
              </a:rPr>
              <a:t>Conclusions and </a:t>
            </a:r>
            <a:r>
              <a:rPr lang="en-US" sz="3600" dirty="0" smtClean="0">
                <a:latin typeface="Arial" pitchFamily="34" charset="0"/>
                <a:cs typeface="Arial" pitchFamily="34" charset="0"/>
              </a:rPr>
              <a:t>recommendations </a:t>
            </a:r>
            <a:r>
              <a:rPr lang="en-US" sz="3600" dirty="0" smtClean="0">
                <a:solidFill>
                  <a:srgbClr val="C00000"/>
                </a:solidFill>
                <a:latin typeface="Arial" pitchFamily="34" charset="0"/>
                <a:cs typeface="Arial" pitchFamily="34" charset="0"/>
              </a:rPr>
              <a:t>(Cont)</a:t>
            </a:r>
            <a:r>
              <a:rPr lang="en-US" sz="3600" dirty="0" smtClean="0">
                <a:latin typeface="Arial" pitchFamily="34" charset="0"/>
                <a:cs typeface="Arial" pitchFamily="34" charset="0"/>
              </a:rPr>
              <a:t> </a:t>
            </a:r>
            <a:endParaRPr lang="en-US" sz="3600" dirty="0">
              <a:solidFill>
                <a:schemeClr val="tx2"/>
              </a:solidFill>
              <a:latin typeface="Arial" pitchFamily="34" charset="0"/>
              <a:cs typeface="Arial" pitchFamily="34" charset="0"/>
            </a:endParaRPr>
          </a:p>
        </p:txBody>
      </p:sp>
      <p:sp>
        <p:nvSpPr>
          <p:cNvPr id="6147" name="内容占位符 2"/>
          <p:cNvSpPr>
            <a:spLocks noGrp="1"/>
          </p:cNvSpPr>
          <p:nvPr>
            <p:ph idx="4294967295"/>
          </p:nvPr>
        </p:nvSpPr>
        <p:spPr>
          <a:xfrm>
            <a:off x="285720" y="1714488"/>
            <a:ext cx="8572560" cy="4786346"/>
          </a:xfrm>
        </p:spPr>
        <p:txBody>
          <a:bodyPr/>
          <a:lstStyle/>
          <a:p>
            <a:pPr algn="just">
              <a:lnSpc>
                <a:spcPct val="120000"/>
              </a:lnSpc>
              <a:spcBef>
                <a:spcPts val="1680"/>
              </a:spcBef>
            </a:pPr>
            <a:r>
              <a:rPr lang="en-US" sz="2000" dirty="0">
                <a:latin typeface="Arial" pitchFamily="34" charset="0"/>
                <a:cs typeface="Arial" pitchFamily="34" charset="0"/>
              </a:rPr>
              <a:t>In agriculture and aquaculture, the local people living in </a:t>
            </a:r>
            <a:r>
              <a:rPr lang="en-US" sz="2000" dirty="0" smtClean="0">
                <a:latin typeface="Arial" pitchFamily="34" charset="0"/>
                <a:cs typeface="Arial" pitchFamily="34" charset="0"/>
              </a:rPr>
              <a:t>Vietnam North </a:t>
            </a:r>
            <a:r>
              <a:rPr lang="en-US" sz="2000" dirty="0">
                <a:latin typeface="Arial" pitchFamily="34" charset="0"/>
                <a:cs typeface="Arial" pitchFamily="34" charset="0"/>
              </a:rPr>
              <a:t>Central region have utilized both traditional knowledge as well as contemporary experience in coping with natural hazards. Specifically, they apply new varieties, rearrange cultivating calendar, use new farming instrument and upgrade canal and drainage system</a:t>
            </a:r>
            <a:r>
              <a:rPr lang="en-US" sz="2000" dirty="0" smtClean="0">
                <a:latin typeface="Arial" pitchFamily="34" charset="0"/>
                <a:cs typeface="Arial" pitchFamily="34" charset="0"/>
              </a:rPr>
              <a:t>.</a:t>
            </a:r>
          </a:p>
          <a:p>
            <a:pPr algn="just">
              <a:lnSpc>
                <a:spcPct val="120000"/>
              </a:lnSpc>
              <a:spcBef>
                <a:spcPts val="1680"/>
              </a:spcBef>
            </a:pPr>
            <a:r>
              <a:rPr lang="en-US" sz="2000" dirty="0">
                <a:latin typeface="Arial" pitchFamily="34" charset="0"/>
                <a:cs typeface="Arial" pitchFamily="34" charset="0"/>
              </a:rPr>
              <a:t>In the process of applying </a:t>
            </a:r>
            <a:r>
              <a:rPr lang="en-US" sz="2000" dirty="0" smtClean="0">
                <a:latin typeface="Arial" pitchFamily="34" charset="0"/>
                <a:cs typeface="Arial" pitchFamily="34" charset="0"/>
              </a:rPr>
              <a:t>IK </a:t>
            </a:r>
            <a:r>
              <a:rPr lang="en-US" sz="2000" dirty="0">
                <a:latin typeface="Arial" pitchFamily="34" charset="0"/>
                <a:cs typeface="Arial" pitchFamily="34" charset="0"/>
              </a:rPr>
              <a:t>in responding to natural hazards, local farmers have learned and gradually adjusted from inappropriate farming techniques to more effective ones. However, </a:t>
            </a:r>
            <a:r>
              <a:rPr lang="en-US" sz="2000" dirty="0" smtClean="0">
                <a:latin typeface="Arial" pitchFamily="34" charset="0"/>
                <a:cs typeface="Arial" pitchFamily="34" charset="0"/>
              </a:rPr>
              <a:t>IK </a:t>
            </a:r>
            <a:r>
              <a:rPr lang="en-US" sz="2000" dirty="0">
                <a:latin typeface="Arial" pitchFamily="34" charset="0"/>
                <a:cs typeface="Arial" pitchFamily="34" charset="0"/>
              </a:rPr>
              <a:t>now have not been documented and just circulated via word-of-mouth channel. </a:t>
            </a:r>
          </a:p>
        </p:txBody>
      </p:sp>
      <p:sp>
        <p:nvSpPr>
          <p:cNvPr id="4" name="Slide Number Placeholder 3"/>
          <p:cNvSpPr>
            <a:spLocks noGrp="1"/>
          </p:cNvSpPr>
          <p:nvPr>
            <p:ph type="sldNum" sz="quarter" idx="12"/>
          </p:nvPr>
        </p:nvSpPr>
        <p:spPr/>
        <p:txBody>
          <a:bodyPr/>
          <a:lstStyle/>
          <a:p>
            <a:fld id="{15DFBB3D-FF66-4686-AFFD-48CEEAF79ECE}" type="slidenum">
              <a:rPr lang="en-US" smtClean="0"/>
              <a:pPr/>
              <a:t>19</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idx="4294967295"/>
          </p:nvPr>
        </p:nvSpPr>
        <p:spPr>
          <a:xfrm>
            <a:off x="457200" y="274638"/>
            <a:ext cx="8329642" cy="1143000"/>
          </a:xfrm>
        </p:spPr>
        <p:txBody>
          <a:bodyPr/>
          <a:lstStyle/>
          <a:p>
            <a:pPr eaLnBrk="1" hangingPunct="1"/>
            <a:r>
              <a:rPr lang="en-US" altLang="zh-CN" sz="4000" dirty="0" smtClean="0">
                <a:solidFill>
                  <a:schemeClr val="tx2"/>
                </a:solidFill>
                <a:latin typeface="Arial" pitchFamily="34" charset="0"/>
                <a:ea typeface="Microsoft YaHei" pitchFamily="34" charset="-122"/>
                <a:cs typeface="Arial" pitchFamily="34" charset="0"/>
              </a:rPr>
              <a:t>Introduction</a:t>
            </a:r>
            <a:endParaRPr lang="zh-CN" altLang="en-US" sz="3000" dirty="0">
              <a:solidFill>
                <a:schemeClr val="tx2"/>
              </a:solidFill>
              <a:latin typeface="Arial" pitchFamily="34" charset="0"/>
              <a:ea typeface="Microsoft YaHei" pitchFamily="34" charset="-122"/>
              <a:cs typeface="Arial" pitchFamily="34" charset="0"/>
            </a:endParaRPr>
          </a:p>
        </p:txBody>
      </p:sp>
      <p:sp>
        <p:nvSpPr>
          <p:cNvPr id="6147" name="内容占位符 2"/>
          <p:cNvSpPr>
            <a:spLocks noGrp="1"/>
          </p:cNvSpPr>
          <p:nvPr>
            <p:ph idx="4294967295"/>
          </p:nvPr>
        </p:nvSpPr>
        <p:spPr>
          <a:xfrm>
            <a:off x="214282" y="1500174"/>
            <a:ext cx="8643998" cy="5000660"/>
          </a:xfrm>
        </p:spPr>
        <p:txBody>
          <a:bodyPr/>
          <a:lstStyle/>
          <a:p>
            <a:pPr algn="just" eaLnBrk="1" hangingPunct="1">
              <a:lnSpc>
                <a:spcPct val="110000"/>
              </a:lnSpc>
              <a:spcBef>
                <a:spcPts val="1680"/>
              </a:spcBef>
            </a:pPr>
            <a:r>
              <a:rPr lang="en-US" sz="2000" dirty="0">
                <a:latin typeface="Arial" pitchFamily="34" charset="0"/>
                <a:cs typeface="Arial" pitchFamily="34" charset="0"/>
              </a:rPr>
              <a:t>Climate change (CC), especially through extreme climate </a:t>
            </a:r>
            <a:r>
              <a:rPr lang="en-US" sz="2000" dirty="0" smtClean="0">
                <a:latin typeface="Arial" pitchFamily="34" charset="0"/>
                <a:cs typeface="Arial" pitchFamily="34" charset="0"/>
              </a:rPr>
              <a:t>events, </a:t>
            </a:r>
            <a:r>
              <a:rPr lang="en-US" sz="2000" dirty="0">
                <a:latin typeface="Arial" pitchFamily="34" charset="0"/>
                <a:cs typeface="Arial" pitchFamily="34" charset="0"/>
              </a:rPr>
              <a:t>is currently a major threat to Vietnam’s socio-economic </a:t>
            </a:r>
            <a:r>
              <a:rPr lang="en-US" sz="2000" dirty="0" smtClean="0">
                <a:latin typeface="Arial" pitchFamily="34" charset="0"/>
                <a:cs typeface="Arial" pitchFamily="34" charset="0"/>
              </a:rPr>
              <a:t>development, even </a:t>
            </a:r>
            <a:r>
              <a:rPr lang="en-US" sz="2000" dirty="0">
                <a:latin typeface="Arial" pitchFamily="34" charset="0"/>
                <a:cs typeface="Arial" pitchFamily="34" charset="0"/>
              </a:rPr>
              <a:t>potentially heavy impact on particularly the livelihood security of the poorest rural population segments</a:t>
            </a:r>
            <a:r>
              <a:rPr lang="en-US" sz="2000" dirty="0" smtClean="0">
                <a:latin typeface="Arial" pitchFamily="34" charset="0"/>
                <a:cs typeface="Arial" pitchFamily="34" charset="0"/>
              </a:rPr>
              <a:t>.</a:t>
            </a:r>
          </a:p>
          <a:p>
            <a:pPr algn="just" eaLnBrk="1" hangingPunct="1">
              <a:lnSpc>
                <a:spcPct val="110000"/>
              </a:lnSpc>
              <a:spcBef>
                <a:spcPts val="1680"/>
              </a:spcBef>
            </a:pPr>
            <a:r>
              <a:rPr lang="en-US" sz="2000" dirty="0" smtClean="0">
                <a:latin typeface="Arial" pitchFamily="34" charset="0"/>
                <a:cs typeface="Arial" pitchFamily="34" charset="0"/>
              </a:rPr>
              <a:t>The </a:t>
            </a:r>
            <a:r>
              <a:rPr lang="en-US" sz="2000" dirty="0">
                <a:latin typeface="Arial" pitchFamily="34" charset="0"/>
                <a:cs typeface="Arial" pitchFamily="34" charset="0"/>
              </a:rPr>
              <a:t>Vietnamese  government  has  established  the  National  Target  Program  to  Respond  to  </a:t>
            </a:r>
            <a:r>
              <a:rPr lang="en-US" sz="2000" dirty="0" smtClean="0">
                <a:latin typeface="Arial" pitchFamily="34" charset="0"/>
                <a:cs typeface="Arial" pitchFamily="34" charset="0"/>
              </a:rPr>
              <a:t>CC, </a:t>
            </a:r>
            <a:r>
              <a:rPr lang="en-US" sz="2000" dirty="0">
                <a:latin typeface="Arial" pitchFamily="34" charset="0"/>
                <a:cs typeface="Arial" pitchFamily="34" charset="0"/>
              </a:rPr>
              <a:t>with the aim of improving resilience and reducing vulnerability to CC of localities across the country</a:t>
            </a:r>
            <a:r>
              <a:rPr lang="en-US" sz="2000" dirty="0" smtClean="0">
                <a:latin typeface="Arial" pitchFamily="34" charset="0"/>
                <a:cs typeface="Arial" pitchFamily="34" charset="0"/>
              </a:rPr>
              <a:t>.</a:t>
            </a:r>
          </a:p>
          <a:p>
            <a:pPr algn="just" eaLnBrk="1" hangingPunct="1">
              <a:lnSpc>
                <a:spcPct val="110000"/>
              </a:lnSpc>
              <a:spcBef>
                <a:spcPts val="1680"/>
              </a:spcBef>
            </a:pPr>
            <a:r>
              <a:rPr lang="en-US" sz="2000" dirty="0" smtClean="0">
                <a:latin typeface="Arial" pitchFamily="34" charset="0"/>
                <a:cs typeface="Arial" pitchFamily="34" charset="0"/>
              </a:rPr>
              <a:t>The Ministry of Agriculture and Rural Development (MARD) has also established the Action Plan Framework for Adaptation and Mitigation of CC (APFAMCC) in the Agriculture and Rural Development Sector for 2008-2020, which emphasizes the CC response activities towards sustainable development in localities, especially in less developed areas and poverty areas. </a:t>
            </a:r>
            <a:endParaRPr lang="en-US" sz="2000" dirty="0">
              <a:latin typeface="Arial" pitchFamily="34" charset="0"/>
              <a:ea typeface="Microsoft YaHei" pitchFamily="34" charset="-122"/>
              <a:cs typeface="Arial" pitchFamily="34" charset="0"/>
            </a:endParaRPr>
          </a:p>
        </p:txBody>
      </p:sp>
      <p:sp>
        <p:nvSpPr>
          <p:cNvPr id="4" name="Slide Number Placeholder 3"/>
          <p:cNvSpPr>
            <a:spLocks noGrp="1"/>
          </p:cNvSpPr>
          <p:nvPr>
            <p:ph type="sldNum" sz="quarter" idx="12"/>
          </p:nvPr>
        </p:nvSpPr>
        <p:spPr/>
        <p:txBody>
          <a:bodyPr/>
          <a:lstStyle/>
          <a:p>
            <a:fld id="{15DFBB3D-FF66-4686-AFFD-48CEEAF79ECE}" type="slidenum">
              <a:rPr lang="en-US" smtClean="0"/>
              <a:pPr/>
              <a:t>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idx="4294967295"/>
          </p:nvPr>
        </p:nvSpPr>
        <p:spPr>
          <a:xfrm>
            <a:off x="1214414" y="274638"/>
            <a:ext cx="6786610" cy="1296974"/>
          </a:xfrm>
        </p:spPr>
        <p:txBody>
          <a:bodyPr/>
          <a:lstStyle/>
          <a:p>
            <a:r>
              <a:rPr lang="en-US" sz="3600" dirty="0">
                <a:latin typeface="Arial" pitchFamily="34" charset="0"/>
                <a:cs typeface="Arial" pitchFamily="34" charset="0"/>
              </a:rPr>
              <a:t>Conclusions and </a:t>
            </a:r>
            <a:r>
              <a:rPr lang="en-US" sz="3600" dirty="0" smtClean="0">
                <a:latin typeface="Arial" pitchFamily="34" charset="0"/>
                <a:cs typeface="Arial" pitchFamily="34" charset="0"/>
              </a:rPr>
              <a:t>recommendations </a:t>
            </a:r>
            <a:r>
              <a:rPr lang="en-US" sz="3600" dirty="0" smtClean="0">
                <a:solidFill>
                  <a:srgbClr val="C00000"/>
                </a:solidFill>
                <a:latin typeface="Arial" pitchFamily="34" charset="0"/>
                <a:cs typeface="Arial" pitchFamily="34" charset="0"/>
              </a:rPr>
              <a:t>(Cont)</a:t>
            </a:r>
            <a:r>
              <a:rPr lang="en-US" sz="3600" dirty="0" smtClean="0">
                <a:latin typeface="Arial" pitchFamily="34" charset="0"/>
                <a:cs typeface="Arial" pitchFamily="34" charset="0"/>
              </a:rPr>
              <a:t> </a:t>
            </a:r>
            <a:endParaRPr lang="en-US" sz="3600" dirty="0">
              <a:solidFill>
                <a:schemeClr val="tx2"/>
              </a:solidFill>
              <a:latin typeface="Arial" pitchFamily="34" charset="0"/>
              <a:cs typeface="Arial" pitchFamily="34" charset="0"/>
            </a:endParaRPr>
          </a:p>
        </p:txBody>
      </p:sp>
      <p:sp>
        <p:nvSpPr>
          <p:cNvPr id="6147" name="内容占位符 2"/>
          <p:cNvSpPr>
            <a:spLocks noGrp="1"/>
          </p:cNvSpPr>
          <p:nvPr>
            <p:ph idx="4294967295"/>
          </p:nvPr>
        </p:nvSpPr>
        <p:spPr>
          <a:xfrm>
            <a:off x="500034" y="1714488"/>
            <a:ext cx="8215370" cy="4786346"/>
          </a:xfrm>
        </p:spPr>
        <p:txBody>
          <a:bodyPr/>
          <a:lstStyle/>
          <a:p>
            <a:pPr algn="just">
              <a:lnSpc>
                <a:spcPct val="120000"/>
              </a:lnSpc>
              <a:spcBef>
                <a:spcPts val="1728"/>
              </a:spcBef>
              <a:spcAft>
                <a:spcPts val="600"/>
              </a:spcAft>
            </a:pPr>
            <a:r>
              <a:rPr lang="en-US" sz="2200" dirty="0">
                <a:latin typeface="Arial" pitchFamily="34" charset="0"/>
                <a:cs typeface="Arial" pitchFamily="34" charset="0"/>
              </a:rPr>
              <a:t>To utilize the advantage of local knowledge in responding to climate change-induced water disaster, </a:t>
            </a:r>
            <a:r>
              <a:rPr lang="en-US" sz="2200" dirty="0" smtClean="0">
                <a:latin typeface="Arial" pitchFamily="34" charset="0"/>
                <a:cs typeface="Arial" pitchFamily="34" charset="0"/>
              </a:rPr>
              <a:t>the IK should </a:t>
            </a:r>
            <a:r>
              <a:rPr lang="en-US" sz="2200" dirty="0">
                <a:latin typeface="Arial" pitchFamily="34" charset="0"/>
                <a:cs typeface="Arial" pitchFamily="34" charset="0"/>
              </a:rPr>
              <a:t>be studied, documented and disseminated in various forms including leaflets, video tapes or visual graphs, etc. </a:t>
            </a:r>
            <a:endParaRPr lang="en-US" sz="2200" dirty="0" smtClean="0">
              <a:latin typeface="Arial" pitchFamily="34" charset="0"/>
              <a:cs typeface="Arial" pitchFamily="34" charset="0"/>
            </a:endParaRPr>
          </a:p>
          <a:p>
            <a:pPr algn="just">
              <a:lnSpc>
                <a:spcPct val="120000"/>
              </a:lnSpc>
              <a:spcBef>
                <a:spcPts val="1728"/>
              </a:spcBef>
              <a:spcAft>
                <a:spcPts val="600"/>
              </a:spcAft>
            </a:pPr>
            <a:r>
              <a:rPr lang="en-US" sz="2200" dirty="0" smtClean="0">
                <a:latin typeface="Arial" pitchFamily="34" charset="0"/>
                <a:cs typeface="Arial" pitchFamily="34" charset="0"/>
              </a:rPr>
              <a:t>It </a:t>
            </a:r>
            <a:r>
              <a:rPr lang="en-US" sz="2200" dirty="0">
                <a:latin typeface="Arial" pitchFamily="34" charset="0"/>
                <a:cs typeface="Arial" pitchFamily="34" charset="0"/>
              </a:rPr>
              <a:t>is advisable that the </a:t>
            </a:r>
            <a:r>
              <a:rPr lang="en-US" sz="2200" dirty="0" smtClean="0">
                <a:latin typeface="Arial" pitchFamily="34" charset="0"/>
                <a:cs typeface="Arial" pitchFamily="34" charset="0"/>
              </a:rPr>
              <a:t>IK </a:t>
            </a:r>
            <a:r>
              <a:rPr lang="en-US" sz="2200" dirty="0">
                <a:latin typeface="Arial" pitchFamily="34" charset="0"/>
                <a:cs typeface="Arial" pitchFamily="34" charset="0"/>
              </a:rPr>
              <a:t>need be integrated into school curriculum or training syllabus to farmers.</a:t>
            </a:r>
          </a:p>
          <a:p>
            <a:pPr algn="just">
              <a:lnSpc>
                <a:spcPct val="120000"/>
              </a:lnSpc>
              <a:spcBef>
                <a:spcPts val="1728"/>
              </a:spcBef>
            </a:pPr>
            <a:endParaRPr lang="en-US" sz="22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5DFBB3D-FF66-4686-AFFD-48CEEAF79ECE}" type="slidenum">
              <a:rPr lang="en-US" smtClean="0"/>
              <a:pPr/>
              <a:t>20</a:t>
            </a:fld>
            <a:endParaRPr lang="en-US"/>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5DFBB3D-FF66-4686-AFFD-48CEEAF79ECE}" type="slidenum">
              <a:rPr lang="en-US" smtClean="0"/>
              <a:pPr/>
              <a:t>21</a:t>
            </a:fld>
            <a:endParaRPr lang="en-US"/>
          </a:p>
        </p:txBody>
      </p:sp>
      <p:sp>
        <p:nvSpPr>
          <p:cNvPr id="21505" name="Rectangle 1"/>
          <p:cNvSpPr>
            <a:spLocks noChangeArrowheads="1"/>
          </p:cNvSpPr>
          <p:nvPr/>
        </p:nvSpPr>
        <p:spPr bwMode="auto">
          <a:xfrm>
            <a:off x="571472" y="2000240"/>
            <a:ext cx="8215370" cy="3090077"/>
          </a:xfrm>
          <a:prstGeom prst="rect">
            <a:avLst/>
          </a:prstGeom>
          <a:noFill/>
          <a:ln w="9525" cmpd="sng">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10000"/>
              </a:lnSpc>
              <a:spcBef>
                <a:spcPts val="600"/>
              </a:spcBef>
              <a:spcAft>
                <a:spcPts val="600"/>
              </a:spcAft>
              <a:buClrTx/>
              <a:buSzTx/>
              <a:buFontTx/>
              <a:buNone/>
              <a:tabLst/>
            </a:pPr>
            <a:r>
              <a:rPr kumimoji="0" lang="en-US" altLang="ja-JP" sz="2800" b="1" i="1" u="sng" strike="noStrike" cap="none" normalizeH="0" baseline="0" dirty="0" smtClean="0">
                <a:ln>
                  <a:noFill/>
                </a:ln>
                <a:solidFill>
                  <a:srgbClr val="C00000"/>
                </a:solidFill>
                <a:effectLst/>
                <a:latin typeface="Arial" pitchFamily="34" charset="0"/>
                <a:ea typeface="宋体" pitchFamily="2" charset="-122"/>
              </a:rPr>
              <a:t>Acknowledge</a:t>
            </a:r>
            <a:r>
              <a:rPr kumimoji="0" lang="en-US" altLang="ja-JP" sz="2800" b="0" i="0" u="none" strike="noStrike" cap="none" normalizeH="0" baseline="0" dirty="0" smtClean="0">
                <a:ln>
                  <a:noFill/>
                </a:ln>
                <a:solidFill>
                  <a:srgbClr val="C00000"/>
                </a:solidFill>
                <a:effectLst/>
                <a:latin typeface="Arial" pitchFamily="34" charset="0"/>
                <a:ea typeface="宋体" pitchFamily="2" charset="-122"/>
              </a:rPr>
              <a:t>: </a:t>
            </a:r>
          </a:p>
          <a:p>
            <a:pPr marL="0" marR="0" lvl="0" indent="0" algn="just" defTabSz="914400" rtl="0" eaLnBrk="0" fontAlgn="base" latinLnBrk="0" hangingPunct="0">
              <a:lnSpc>
                <a:spcPct val="110000"/>
              </a:lnSpc>
              <a:spcBef>
                <a:spcPts val="600"/>
              </a:spcBef>
              <a:spcAft>
                <a:spcPts val="600"/>
              </a:spcAft>
              <a:buClrTx/>
              <a:buSzTx/>
              <a:buFontTx/>
              <a:buNone/>
              <a:tabLst/>
            </a:pPr>
            <a:r>
              <a:rPr kumimoji="0" lang="en-US" altLang="ja-JP" sz="2800" b="0" i="0" u="none" strike="noStrike" cap="none" normalizeH="0" baseline="0" dirty="0" smtClean="0">
                <a:ln>
                  <a:noFill/>
                </a:ln>
                <a:solidFill>
                  <a:srgbClr val="000000"/>
                </a:solidFill>
                <a:effectLst/>
                <a:latin typeface="Arial" pitchFamily="34" charset="0"/>
                <a:ea typeface="宋体" pitchFamily="2" charset="-122"/>
              </a:rPr>
              <a:t>This study was conducted under the support of study project named “</a:t>
            </a:r>
            <a:r>
              <a:rPr kumimoji="0" lang="en-US" altLang="ja-JP" sz="2800" b="0" i="1" u="none" strike="noStrike" cap="none" normalizeH="0" baseline="0" dirty="0" smtClean="0">
                <a:ln>
                  <a:noFill/>
                </a:ln>
                <a:solidFill>
                  <a:schemeClr val="tx2"/>
                </a:solidFill>
                <a:effectLst/>
                <a:latin typeface="Arial" pitchFamily="34" charset="0"/>
                <a:ea typeface="宋体" pitchFamily="2" charset="-122"/>
              </a:rPr>
              <a:t>Climate Change-Induced Water Disaster and Participatory Information System for Vulnerability Reduction in North Central region, Vietnam (CPIS)”</a:t>
            </a:r>
            <a:r>
              <a:rPr kumimoji="0" lang="en-US" altLang="ja-JP" sz="2800" b="0" i="0" u="none" strike="noStrike" cap="none" normalizeH="0" baseline="0" dirty="0" smtClean="0">
                <a:ln>
                  <a:noFill/>
                </a:ln>
                <a:solidFill>
                  <a:srgbClr val="000000"/>
                </a:solidFill>
                <a:effectLst/>
                <a:latin typeface="Arial" pitchFamily="34" charset="0"/>
                <a:ea typeface="宋体" pitchFamily="2" charset="-122"/>
              </a:rPr>
              <a:t>, code </a:t>
            </a:r>
            <a:r>
              <a:rPr kumimoji="0" lang="en-US" altLang="ja-JP" sz="2800" b="1" i="0" u="none" strike="noStrike" cap="none" normalizeH="0" baseline="0" dirty="0" smtClean="0">
                <a:ln>
                  <a:noFill/>
                </a:ln>
                <a:solidFill>
                  <a:srgbClr val="000000"/>
                </a:solidFill>
                <a:effectLst/>
                <a:latin typeface="Arial" pitchFamily="34" charset="0"/>
                <a:ea typeface="宋体" pitchFamily="2" charset="-122"/>
              </a:rPr>
              <a:t>11-P04-VIE</a:t>
            </a:r>
            <a:r>
              <a:rPr kumimoji="0" lang="en-US" altLang="ja-JP" sz="2800" b="0" i="0" u="none" strike="noStrike" cap="none" normalizeH="0" baseline="0" dirty="0" smtClean="0">
                <a:ln>
                  <a:noFill/>
                </a:ln>
                <a:solidFill>
                  <a:srgbClr val="000000"/>
                </a:solidFill>
                <a:effectLst/>
                <a:latin typeface="Arial" pitchFamily="34" charset="0"/>
                <a:ea typeface="宋体" pitchFamily="2" charset="-122"/>
              </a:rPr>
              <a:t>.</a:t>
            </a:r>
            <a:endParaRPr kumimoji="0" lang="en-US" altLang="ja-JP" sz="2800" b="0" i="0" u="none" strike="noStrike" cap="none" normalizeH="0" baseline="0" dirty="0" smtClean="0">
              <a:ln>
                <a:noFill/>
              </a:ln>
              <a:solidFill>
                <a:schemeClr val="tx1"/>
              </a:solidFill>
              <a:effectLst/>
              <a:latin typeface="Arial" pitchFamily="34" charset="0"/>
              <a:ea typeface="宋体" pitchFamily="2" charset="-122"/>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4078288"/>
            <a:ext cx="9144000" cy="2781300"/>
          </a:xfrm>
          <a:prstGeom prst="rect">
            <a:avLst/>
          </a:prstGeom>
          <a:solidFill>
            <a:srgbClr val="99CC00">
              <a:alpha val="39000"/>
            </a:srgbClr>
          </a:solidFill>
          <a:ln w="9525">
            <a:noFill/>
            <a:miter lim="800000"/>
            <a:headEnd/>
            <a:tailEnd/>
          </a:ln>
          <a:effectLst/>
        </p:spPr>
        <p:txBody>
          <a:bodyPr wrap="none" anchor="ctr"/>
          <a:lstStyle/>
          <a:p>
            <a:pPr algn="ctr"/>
            <a:endParaRPr lang="en-US">
              <a:solidFill>
                <a:schemeClr val="bg2"/>
              </a:solidFill>
            </a:endParaRPr>
          </a:p>
        </p:txBody>
      </p:sp>
      <p:sp>
        <p:nvSpPr>
          <p:cNvPr id="7171" name="Text Box 3"/>
          <p:cNvSpPr txBox="1">
            <a:spLocks noChangeArrowheads="1"/>
          </p:cNvSpPr>
          <p:nvPr/>
        </p:nvSpPr>
        <p:spPr bwMode="auto">
          <a:xfrm>
            <a:off x="500034" y="5143512"/>
            <a:ext cx="8072494" cy="646331"/>
          </a:xfrm>
          <a:prstGeom prst="rect">
            <a:avLst/>
          </a:prstGeom>
          <a:noFill/>
          <a:ln w="9525">
            <a:noFill/>
            <a:miter lim="800000"/>
            <a:headEnd/>
            <a:tailEnd/>
          </a:ln>
          <a:effectLst/>
        </p:spPr>
        <p:txBody>
          <a:bodyPr wrap="square">
            <a:spAutoFit/>
          </a:bodyPr>
          <a:lstStyle/>
          <a:p>
            <a:pPr algn="ctr"/>
            <a:r>
              <a:rPr lang="zh-CN" altLang="en-US" sz="3600" b="1" i="1" dirty="0">
                <a:solidFill>
                  <a:schemeClr val="accent2"/>
                </a:solidFill>
                <a:ea typeface="Microsoft YaHei" pitchFamily="34" charset="-122"/>
                <a:cs typeface="Arial" pitchFamily="34" charset="0"/>
              </a:rPr>
              <a:t>Thank </a:t>
            </a:r>
            <a:r>
              <a:rPr lang="zh-CN" altLang="en-US" sz="3600" b="1" i="1" dirty="0" smtClean="0">
                <a:solidFill>
                  <a:schemeClr val="accent2"/>
                </a:solidFill>
                <a:ea typeface="Microsoft YaHei" pitchFamily="34" charset="-122"/>
                <a:cs typeface="Arial" pitchFamily="34" charset="0"/>
              </a:rPr>
              <a:t>You </a:t>
            </a:r>
            <a:r>
              <a:rPr lang="en-US" altLang="zh-CN" sz="3600" b="1" i="1" dirty="0">
                <a:solidFill>
                  <a:schemeClr val="accent2"/>
                </a:solidFill>
                <a:ea typeface="Microsoft YaHei" pitchFamily="34" charset="-122"/>
                <a:cs typeface="Arial" pitchFamily="34" charset="0"/>
              </a:rPr>
              <a:t>For Attention</a:t>
            </a:r>
            <a:r>
              <a:rPr lang="en-US" altLang="zh-CN" sz="3600" b="1" i="1" dirty="0" smtClean="0">
                <a:solidFill>
                  <a:schemeClr val="accent2"/>
                </a:solidFill>
                <a:ea typeface="Microsoft YaHei" pitchFamily="34" charset="-122"/>
                <a:cs typeface="Arial" pitchFamily="34" charset="0"/>
              </a:rPr>
              <a:t>!</a:t>
            </a:r>
            <a:endParaRPr lang="zh-CN" altLang="en-US" sz="3600" b="1" i="1" dirty="0">
              <a:solidFill>
                <a:schemeClr val="accent2"/>
              </a:solidFill>
              <a:ea typeface="Microsoft YaHei" pitchFamily="34" charset="-122"/>
              <a:cs typeface="Arial" pitchFamily="34" charset="0"/>
            </a:endParaRPr>
          </a:p>
        </p:txBody>
      </p:sp>
      <p:sp>
        <p:nvSpPr>
          <p:cNvPr id="6" name="Slide Number Placeholder 5"/>
          <p:cNvSpPr>
            <a:spLocks noGrp="1"/>
          </p:cNvSpPr>
          <p:nvPr>
            <p:ph type="sldNum" sz="quarter" idx="12"/>
          </p:nvPr>
        </p:nvSpPr>
        <p:spPr/>
        <p:txBody>
          <a:bodyPr/>
          <a:lstStyle/>
          <a:p>
            <a:fld id="{7CC5D773-C1F2-4D04-BFA6-9F4B290CFEB1}" type="slidenum">
              <a:rPr lang="en-US" smtClean="0"/>
              <a:pPr/>
              <a:t>22</a:t>
            </a:fld>
            <a:endParaRPr lang="en-US"/>
          </a:p>
        </p:txBody>
      </p:sp>
      <p:pic>
        <p:nvPicPr>
          <p:cNvPr id="7" name="Picture 6" descr="thank you.jpg"/>
          <p:cNvPicPr>
            <a:picLocks noChangeAspect="1"/>
          </p:cNvPicPr>
          <p:nvPr/>
        </p:nvPicPr>
        <p:blipFill>
          <a:blip r:embed="rId2"/>
          <a:stretch>
            <a:fillRect/>
          </a:stretch>
        </p:blipFill>
        <p:spPr>
          <a:xfrm>
            <a:off x="1000100" y="214290"/>
            <a:ext cx="7358114" cy="472758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idx="4294967295"/>
          </p:nvPr>
        </p:nvSpPr>
        <p:spPr>
          <a:xfrm>
            <a:off x="1000100" y="274638"/>
            <a:ext cx="7686700" cy="1143000"/>
          </a:xfrm>
        </p:spPr>
        <p:txBody>
          <a:bodyPr/>
          <a:lstStyle/>
          <a:p>
            <a:pPr eaLnBrk="1" hangingPunct="1"/>
            <a:r>
              <a:rPr lang="en-US" altLang="zh-CN" sz="4000" dirty="0" smtClean="0">
                <a:solidFill>
                  <a:schemeClr val="tx2"/>
                </a:solidFill>
                <a:latin typeface="Arial" pitchFamily="34" charset="0"/>
                <a:ea typeface="Microsoft YaHei" pitchFamily="34" charset="-122"/>
                <a:cs typeface="Arial" pitchFamily="34" charset="0"/>
              </a:rPr>
              <a:t>Introduction</a:t>
            </a:r>
            <a:r>
              <a:rPr lang="en-US" altLang="zh-CN" sz="3800" dirty="0" smtClean="0">
                <a:solidFill>
                  <a:srgbClr val="C00000"/>
                </a:solidFill>
                <a:latin typeface="Arial" pitchFamily="34" charset="0"/>
                <a:ea typeface="Microsoft YaHei" pitchFamily="34" charset="-122"/>
                <a:cs typeface="Arial" pitchFamily="34" charset="0"/>
              </a:rPr>
              <a:t> </a:t>
            </a:r>
            <a:r>
              <a:rPr lang="en-US" altLang="zh-CN" sz="3200" dirty="0" smtClean="0">
                <a:solidFill>
                  <a:srgbClr val="C00000"/>
                </a:solidFill>
                <a:latin typeface="Arial" pitchFamily="34" charset="0"/>
                <a:ea typeface="Microsoft YaHei" pitchFamily="34" charset="-122"/>
                <a:cs typeface="Arial" pitchFamily="34" charset="0"/>
              </a:rPr>
              <a:t>(Cont)</a:t>
            </a:r>
            <a:endParaRPr lang="zh-CN" altLang="en-US" sz="3200" cap="all" dirty="0">
              <a:solidFill>
                <a:srgbClr val="C00000"/>
              </a:solidFill>
              <a:latin typeface="Arial" pitchFamily="34" charset="0"/>
              <a:ea typeface="Microsoft YaHei" pitchFamily="34" charset="-122"/>
              <a:cs typeface="Arial" pitchFamily="34" charset="0"/>
            </a:endParaRPr>
          </a:p>
        </p:txBody>
      </p:sp>
      <p:sp>
        <p:nvSpPr>
          <p:cNvPr id="6147" name="内容占位符 2"/>
          <p:cNvSpPr>
            <a:spLocks noGrp="1"/>
          </p:cNvSpPr>
          <p:nvPr>
            <p:ph idx="4294967295"/>
          </p:nvPr>
        </p:nvSpPr>
        <p:spPr>
          <a:xfrm>
            <a:off x="457200" y="2132856"/>
            <a:ext cx="8229600" cy="4296540"/>
          </a:xfrm>
        </p:spPr>
        <p:txBody>
          <a:bodyPr/>
          <a:lstStyle/>
          <a:p>
            <a:pPr algn="just" eaLnBrk="1" hangingPunct="1">
              <a:lnSpc>
                <a:spcPct val="120000"/>
              </a:lnSpc>
            </a:pPr>
            <a:r>
              <a:rPr lang="en-US" sz="2000" dirty="0" smtClean="0">
                <a:latin typeface="Arial" pitchFamily="34" charset="0"/>
                <a:cs typeface="Arial" pitchFamily="34" charset="0"/>
              </a:rPr>
              <a:t>The North Central region of Vietnam with three typical provinces namely </a:t>
            </a:r>
            <a:r>
              <a:rPr lang="en-US" sz="2000" dirty="0" err="1" smtClean="0">
                <a:latin typeface="Arial" pitchFamily="34" charset="0"/>
                <a:cs typeface="Arial" pitchFamily="34" charset="0"/>
              </a:rPr>
              <a:t>Nghe</a:t>
            </a:r>
            <a:r>
              <a:rPr lang="en-US" sz="2000" dirty="0" smtClean="0">
                <a:latin typeface="Arial" pitchFamily="34" charset="0"/>
                <a:cs typeface="Arial" pitchFamily="34" charset="0"/>
              </a:rPr>
              <a:t> An, Ha </a:t>
            </a:r>
            <a:r>
              <a:rPr lang="en-US" sz="2000" dirty="0" err="1" smtClean="0">
                <a:latin typeface="Arial" pitchFamily="34" charset="0"/>
                <a:cs typeface="Arial" pitchFamily="34" charset="0"/>
              </a:rPr>
              <a:t>Tinh</a:t>
            </a:r>
            <a:r>
              <a:rPr lang="en-US" sz="2000" dirty="0" smtClean="0">
                <a:latin typeface="Arial" pitchFamily="34" charset="0"/>
                <a:cs typeface="Arial" pitchFamily="34" charset="0"/>
              </a:rPr>
              <a:t>, and </a:t>
            </a:r>
            <a:r>
              <a:rPr lang="en-US" sz="2000" dirty="0" err="1" smtClean="0">
                <a:latin typeface="Arial" pitchFamily="34" charset="0"/>
                <a:cs typeface="Arial" pitchFamily="34" charset="0"/>
              </a:rPr>
              <a:t>Quang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Binh</a:t>
            </a:r>
            <a:r>
              <a:rPr lang="en-US" sz="2000" dirty="0" smtClean="0">
                <a:latin typeface="Arial" pitchFamily="34" charset="0"/>
                <a:cs typeface="Arial" pitchFamily="34" charset="0"/>
              </a:rPr>
              <a:t> (NHQ) has a population of about 5,1 million inhabitants of which 70% are living in  the  delta and coastal areas, with most of these inhabitants’ livelihood relying on agriculture and fisheries. With about 350km of coastal line open to the East Sea, the delta and coastal areas of these provinces is inherently affected by severe water disasters such as typhoons, floods, droughts, inundation, and salinity intrusion. </a:t>
            </a:r>
          </a:p>
          <a:p>
            <a:pPr algn="just" eaLnBrk="1" hangingPunct="1">
              <a:lnSpc>
                <a:spcPct val="120000"/>
              </a:lnSpc>
            </a:pPr>
            <a:endParaRPr lang="en-US" sz="2000" dirty="0" smtClean="0">
              <a:latin typeface="Arial" pitchFamily="34" charset="0"/>
              <a:cs typeface="Arial" pitchFamily="34" charset="0"/>
            </a:endParaRPr>
          </a:p>
          <a:p>
            <a:pPr algn="just" eaLnBrk="1" hangingPunct="1">
              <a:lnSpc>
                <a:spcPct val="120000"/>
              </a:lnSpc>
            </a:pPr>
            <a:endParaRPr lang="en-US" sz="2000" dirty="0">
              <a:latin typeface="Arial" pitchFamily="34" charset="0"/>
              <a:ea typeface="Microsoft YaHei" pitchFamily="34" charset="-122"/>
              <a:cs typeface="Arial" pitchFamily="34" charset="0"/>
            </a:endParaRPr>
          </a:p>
        </p:txBody>
      </p:sp>
      <p:sp>
        <p:nvSpPr>
          <p:cNvPr id="4" name="Slide Number Placeholder 3"/>
          <p:cNvSpPr>
            <a:spLocks noGrp="1"/>
          </p:cNvSpPr>
          <p:nvPr>
            <p:ph type="sldNum" sz="quarter" idx="12"/>
          </p:nvPr>
        </p:nvSpPr>
        <p:spPr/>
        <p:txBody>
          <a:bodyPr/>
          <a:lstStyle/>
          <a:p>
            <a:fld id="{15DFBB3D-FF66-4686-AFFD-48CEEAF79ECE}" type="slidenum">
              <a:rPr lang="en-US" smtClean="0"/>
              <a:pPr/>
              <a:t>3</a:t>
            </a:fld>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idx="4294967295"/>
          </p:nvPr>
        </p:nvSpPr>
        <p:spPr>
          <a:xfrm>
            <a:off x="714348" y="274638"/>
            <a:ext cx="7972452" cy="1143000"/>
          </a:xfrm>
        </p:spPr>
        <p:txBody>
          <a:bodyPr/>
          <a:lstStyle/>
          <a:p>
            <a:pPr eaLnBrk="1" hangingPunct="1"/>
            <a:r>
              <a:rPr lang="en-US" altLang="zh-CN" sz="4000" dirty="0" smtClean="0">
                <a:solidFill>
                  <a:schemeClr val="tx2"/>
                </a:solidFill>
                <a:latin typeface="Arial" pitchFamily="34" charset="0"/>
                <a:ea typeface="Microsoft YaHei" pitchFamily="34" charset="-122"/>
                <a:cs typeface="Arial" pitchFamily="34" charset="0"/>
              </a:rPr>
              <a:t>Introduction</a:t>
            </a:r>
            <a:r>
              <a:rPr lang="en-US" altLang="zh-CN" sz="3800" dirty="0" smtClean="0">
                <a:solidFill>
                  <a:srgbClr val="C00000"/>
                </a:solidFill>
                <a:latin typeface="Arial" pitchFamily="34" charset="0"/>
                <a:ea typeface="Microsoft YaHei" pitchFamily="34" charset="-122"/>
                <a:cs typeface="Arial" pitchFamily="34" charset="0"/>
              </a:rPr>
              <a:t> </a:t>
            </a:r>
            <a:r>
              <a:rPr lang="en-US" altLang="zh-CN" sz="3200" dirty="0" smtClean="0">
                <a:solidFill>
                  <a:srgbClr val="C00000"/>
                </a:solidFill>
                <a:latin typeface="Arial" pitchFamily="34" charset="0"/>
                <a:ea typeface="Microsoft YaHei" pitchFamily="34" charset="-122"/>
                <a:cs typeface="Arial" pitchFamily="34" charset="0"/>
              </a:rPr>
              <a:t>(Cont)</a:t>
            </a:r>
            <a:endParaRPr lang="zh-CN" altLang="en-US" sz="3200" cap="all" dirty="0">
              <a:solidFill>
                <a:srgbClr val="C00000"/>
              </a:solidFill>
              <a:latin typeface="Arial" pitchFamily="34" charset="0"/>
              <a:ea typeface="Microsoft YaHei" pitchFamily="34" charset="-122"/>
              <a:cs typeface="Arial" pitchFamily="34" charset="0"/>
            </a:endParaRPr>
          </a:p>
        </p:txBody>
      </p:sp>
      <p:sp>
        <p:nvSpPr>
          <p:cNvPr id="6147" name="内容占位符 2"/>
          <p:cNvSpPr>
            <a:spLocks noGrp="1"/>
          </p:cNvSpPr>
          <p:nvPr>
            <p:ph idx="4294967295"/>
          </p:nvPr>
        </p:nvSpPr>
        <p:spPr>
          <a:xfrm>
            <a:off x="285720" y="1916832"/>
            <a:ext cx="8572560" cy="4584002"/>
          </a:xfrm>
        </p:spPr>
        <p:txBody>
          <a:bodyPr/>
          <a:lstStyle/>
          <a:p>
            <a:pPr algn="just" eaLnBrk="1" hangingPunct="1">
              <a:lnSpc>
                <a:spcPct val="110000"/>
              </a:lnSpc>
            </a:pPr>
            <a:r>
              <a:rPr lang="en-US" sz="2000" dirty="0" smtClean="0">
                <a:latin typeface="Arial" pitchFamily="34" charset="0"/>
                <a:cs typeface="Arial" pitchFamily="34" charset="0"/>
              </a:rPr>
              <a:t>Based on qualitative data collected from field research of the IPSS-NEU at three typical communes in three provinces in the North Central region in the framework of research cooperation project between Vietnam and Denmark on </a:t>
            </a:r>
            <a:r>
              <a:rPr lang="en-US" sz="2000" b="1" i="1" dirty="0" smtClean="0">
                <a:latin typeface="Arial" pitchFamily="34" charset="0"/>
                <a:cs typeface="Arial" pitchFamily="34" charset="0"/>
              </a:rPr>
              <a:t>“Climate Change-induced Water Disaster- Information System for Participatory Vulnerability Reduction in North Central Vietnam” (CPIS_11-04-VIE), </a:t>
            </a:r>
            <a:r>
              <a:rPr lang="en-US" sz="2000" dirty="0" smtClean="0">
                <a:latin typeface="Arial" pitchFamily="34" charset="0"/>
                <a:cs typeface="Arial" pitchFamily="34" charset="0"/>
              </a:rPr>
              <a:t>this paper reviews and clarifies the concept of indigenous knowledge (IK), describes and analyzes the extent of using the indigenous knowledge of local communities to response to CC-induced water disasters in agriculture in the North Central region, Vietnam. Hung </a:t>
            </a:r>
            <a:r>
              <a:rPr lang="en-US" sz="2000" dirty="0" err="1" smtClean="0">
                <a:latin typeface="Arial" pitchFamily="34" charset="0"/>
                <a:cs typeface="Arial" pitchFamily="34" charset="0"/>
              </a:rPr>
              <a:t>Nhan</a:t>
            </a:r>
            <a:r>
              <a:rPr lang="en-US" sz="2000" dirty="0" smtClean="0">
                <a:latin typeface="Arial" pitchFamily="34" charset="0"/>
                <a:cs typeface="Arial" pitchFamily="34" charset="0"/>
              </a:rPr>
              <a:t> commune, Hung Nguyen district, </a:t>
            </a:r>
            <a:r>
              <a:rPr lang="en-US" sz="2000" dirty="0" err="1" smtClean="0">
                <a:latin typeface="Arial" pitchFamily="34" charset="0"/>
                <a:cs typeface="Arial" pitchFamily="34" charset="0"/>
              </a:rPr>
              <a:t>Nghe</a:t>
            </a:r>
            <a:r>
              <a:rPr lang="en-US" sz="2000" dirty="0" smtClean="0">
                <a:latin typeface="Arial" pitchFamily="34" charset="0"/>
                <a:cs typeface="Arial" pitchFamily="34" charset="0"/>
              </a:rPr>
              <a:t> An province; Yen Ho commune, </a:t>
            </a:r>
            <a:r>
              <a:rPr lang="en-US" sz="2000" dirty="0" err="1" smtClean="0">
                <a:latin typeface="Arial" pitchFamily="34" charset="0"/>
                <a:cs typeface="Arial" pitchFamily="34" charset="0"/>
              </a:rPr>
              <a:t>Duc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Tho</a:t>
            </a:r>
            <a:r>
              <a:rPr lang="en-US" sz="2000" dirty="0" smtClean="0">
                <a:latin typeface="Arial" pitchFamily="34" charset="0"/>
                <a:cs typeface="Arial" pitchFamily="34" charset="0"/>
              </a:rPr>
              <a:t> district, Ha </a:t>
            </a:r>
            <a:r>
              <a:rPr lang="en-US" sz="2000" dirty="0" err="1" smtClean="0">
                <a:latin typeface="Arial" pitchFamily="34" charset="0"/>
                <a:cs typeface="Arial" pitchFamily="34" charset="0"/>
              </a:rPr>
              <a:t>Tinh</a:t>
            </a:r>
            <a:r>
              <a:rPr lang="en-US" sz="2000" dirty="0" smtClean="0">
                <a:latin typeface="Arial" pitchFamily="34" charset="0"/>
                <a:cs typeface="Arial" pitchFamily="34" charset="0"/>
              </a:rPr>
              <a:t> province; Vo </a:t>
            </a:r>
            <a:r>
              <a:rPr lang="en-US" sz="2000" dirty="0" err="1" smtClean="0">
                <a:latin typeface="Arial" pitchFamily="34" charset="0"/>
                <a:cs typeface="Arial" pitchFamily="34" charset="0"/>
              </a:rPr>
              <a:t>Ninh</a:t>
            </a:r>
            <a:r>
              <a:rPr lang="en-US" sz="2000" dirty="0" smtClean="0">
                <a:latin typeface="Arial" pitchFamily="34" charset="0"/>
                <a:cs typeface="Arial" pitchFamily="34" charset="0"/>
              </a:rPr>
              <a:t> commune, </a:t>
            </a:r>
            <a:r>
              <a:rPr lang="en-US" sz="2000" dirty="0" err="1" smtClean="0">
                <a:latin typeface="Arial" pitchFamily="34" charset="0"/>
                <a:cs typeface="Arial" pitchFamily="34" charset="0"/>
              </a:rPr>
              <a:t>Quang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Ninh</a:t>
            </a:r>
            <a:r>
              <a:rPr lang="en-US" sz="2000" dirty="0" smtClean="0">
                <a:latin typeface="Arial" pitchFamily="34" charset="0"/>
                <a:cs typeface="Arial" pitchFamily="34" charset="0"/>
              </a:rPr>
              <a:t> district, </a:t>
            </a:r>
            <a:r>
              <a:rPr lang="en-US" sz="2000" dirty="0" err="1" smtClean="0">
                <a:latin typeface="Arial" pitchFamily="34" charset="0"/>
                <a:cs typeface="Arial" pitchFamily="34" charset="0"/>
              </a:rPr>
              <a:t>Quang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Ninh</a:t>
            </a:r>
            <a:r>
              <a:rPr lang="en-US" sz="2000" dirty="0" smtClean="0">
                <a:latin typeface="Arial" pitchFamily="34" charset="0"/>
                <a:cs typeface="Arial" pitchFamily="34" charset="0"/>
              </a:rPr>
              <a:t> province. </a:t>
            </a:r>
            <a:endParaRPr lang="en-US"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5DFBB3D-FF66-4686-AFFD-48CEEAF79ECE}" type="slidenum">
              <a:rPr lang="en-US" smtClean="0"/>
              <a:pPr/>
              <a:t>4</a:t>
            </a:fld>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idx="4294967295"/>
          </p:nvPr>
        </p:nvSpPr>
        <p:spPr>
          <a:xfrm>
            <a:off x="1214414" y="274638"/>
            <a:ext cx="6786610" cy="1296974"/>
          </a:xfrm>
        </p:spPr>
        <p:txBody>
          <a:bodyPr/>
          <a:lstStyle/>
          <a:p>
            <a:r>
              <a:rPr lang="en-US" sz="3000" dirty="0" smtClean="0">
                <a:solidFill>
                  <a:schemeClr val="tx2"/>
                </a:solidFill>
                <a:latin typeface="Arial" pitchFamily="34" charset="0"/>
                <a:cs typeface="Arial" pitchFamily="34" charset="0"/>
              </a:rPr>
              <a:t>IK– a </a:t>
            </a:r>
            <a:r>
              <a:rPr lang="en-US" sz="3000" dirty="0">
                <a:solidFill>
                  <a:schemeClr val="tx2"/>
                </a:solidFill>
                <a:latin typeface="Arial" pitchFamily="34" charset="0"/>
                <a:cs typeface="Arial" pitchFamily="34" charset="0"/>
              </a:rPr>
              <a:t>human capital in response to climate change: Concept and international experiences</a:t>
            </a:r>
          </a:p>
        </p:txBody>
      </p:sp>
      <p:sp>
        <p:nvSpPr>
          <p:cNvPr id="6147" name="内容占位符 2"/>
          <p:cNvSpPr>
            <a:spLocks noGrp="1"/>
          </p:cNvSpPr>
          <p:nvPr>
            <p:ph idx="4294967295"/>
          </p:nvPr>
        </p:nvSpPr>
        <p:spPr>
          <a:xfrm>
            <a:off x="285720" y="1785926"/>
            <a:ext cx="8572560" cy="4714908"/>
          </a:xfrm>
        </p:spPr>
        <p:txBody>
          <a:bodyPr/>
          <a:lstStyle/>
          <a:p>
            <a:pPr algn="just" eaLnBrk="1" hangingPunct="1">
              <a:lnSpc>
                <a:spcPct val="120000"/>
              </a:lnSpc>
              <a:spcBef>
                <a:spcPts val="1680"/>
              </a:spcBef>
            </a:pPr>
            <a:r>
              <a:rPr lang="en-US" sz="2000" dirty="0">
                <a:latin typeface="Arial" pitchFamily="34" charset="0"/>
                <a:cs typeface="Arial" pitchFamily="34" charset="0"/>
              </a:rPr>
              <a:t>Knowledge is the human capital – one of five livelihood capitals of people such as natural capital, human capital, physical capital, financial capital, and social capital</a:t>
            </a:r>
            <a:r>
              <a:rPr lang="en-US" sz="2000" i="1" dirty="0">
                <a:latin typeface="Arial" pitchFamily="34" charset="0"/>
                <a:cs typeface="Arial" pitchFamily="34" charset="0"/>
              </a:rPr>
              <a:t> </a:t>
            </a:r>
            <a:r>
              <a:rPr lang="en-US" sz="2000" i="1" dirty="0">
                <a:solidFill>
                  <a:schemeClr val="tx2"/>
                </a:solidFill>
                <a:latin typeface="Arial" pitchFamily="34" charset="0"/>
                <a:cs typeface="Arial" pitchFamily="34" charset="0"/>
              </a:rPr>
              <a:t>(DFID, 2001)</a:t>
            </a:r>
            <a:r>
              <a:rPr lang="en-US" sz="2000" dirty="0">
                <a:solidFill>
                  <a:schemeClr val="tx2"/>
                </a:solidFill>
                <a:latin typeface="Arial" pitchFamily="34" charset="0"/>
                <a:cs typeface="Arial" pitchFamily="34" charset="0"/>
              </a:rPr>
              <a:t>.</a:t>
            </a:r>
            <a:endParaRPr lang="en-US" sz="2000" dirty="0" smtClean="0">
              <a:solidFill>
                <a:schemeClr val="tx2"/>
              </a:solidFill>
              <a:latin typeface="Arial" pitchFamily="34" charset="0"/>
              <a:cs typeface="Arial" pitchFamily="34" charset="0"/>
            </a:endParaRPr>
          </a:p>
          <a:p>
            <a:pPr algn="just" eaLnBrk="1" hangingPunct="1">
              <a:lnSpc>
                <a:spcPct val="120000"/>
              </a:lnSpc>
              <a:spcBef>
                <a:spcPts val="1680"/>
              </a:spcBef>
            </a:pPr>
            <a:r>
              <a:rPr lang="en-US" sz="2000" b="1" dirty="0" smtClean="0">
                <a:latin typeface="Arial" pitchFamily="34" charset="0"/>
                <a:cs typeface="Arial" pitchFamily="34" charset="0"/>
              </a:rPr>
              <a:t>IK</a:t>
            </a:r>
            <a:r>
              <a:rPr lang="en-US" sz="2000" dirty="0" smtClean="0">
                <a:latin typeface="Arial" pitchFamily="34" charset="0"/>
                <a:cs typeface="Arial" pitchFamily="34" charset="0"/>
              </a:rPr>
              <a:t> </a:t>
            </a:r>
            <a:r>
              <a:rPr lang="en-US" sz="2000" dirty="0">
                <a:latin typeface="Arial" pitchFamily="34" charset="0"/>
                <a:cs typeface="Arial" pitchFamily="34" charset="0"/>
              </a:rPr>
              <a:t>is considered as knowledge of local ethnics people</a:t>
            </a:r>
            <a:r>
              <a:rPr lang="en-US" sz="2000" i="1" dirty="0">
                <a:latin typeface="Arial" pitchFamily="34" charset="0"/>
                <a:cs typeface="Arial" pitchFamily="34" charset="0"/>
              </a:rPr>
              <a:t> </a:t>
            </a:r>
            <a:r>
              <a:rPr lang="en-US" sz="2000" i="1" dirty="0">
                <a:solidFill>
                  <a:schemeClr val="tx2"/>
                </a:solidFill>
                <a:latin typeface="Arial" pitchFamily="34" charset="0"/>
                <a:cs typeface="Arial" pitchFamily="34" charset="0"/>
              </a:rPr>
              <a:t>(Ashok Das Gupta, 2012)</a:t>
            </a:r>
            <a:r>
              <a:rPr lang="en-US" sz="2000" dirty="0" smtClean="0">
                <a:solidFill>
                  <a:schemeClr val="tx2"/>
                </a:solidFill>
                <a:latin typeface="Arial" pitchFamily="34" charset="0"/>
                <a:cs typeface="Arial" pitchFamily="34" charset="0"/>
              </a:rPr>
              <a:t>. </a:t>
            </a:r>
          </a:p>
          <a:p>
            <a:pPr algn="just" eaLnBrk="1" hangingPunct="1">
              <a:lnSpc>
                <a:spcPct val="120000"/>
              </a:lnSpc>
              <a:spcBef>
                <a:spcPts val="1680"/>
              </a:spcBef>
            </a:pPr>
            <a:r>
              <a:rPr lang="en-US" sz="2000" dirty="0">
                <a:latin typeface="Arial" pitchFamily="34" charset="0"/>
                <a:cs typeface="Arial" pitchFamily="34" charset="0"/>
              </a:rPr>
              <a:t>The term of </a:t>
            </a:r>
            <a:r>
              <a:rPr lang="en-US" sz="2000" b="1" dirty="0" smtClean="0">
                <a:latin typeface="Arial" pitchFamily="34" charset="0"/>
                <a:cs typeface="Arial" pitchFamily="34" charset="0"/>
              </a:rPr>
              <a:t>IK</a:t>
            </a:r>
            <a:r>
              <a:rPr lang="en-US" sz="2000" dirty="0" smtClean="0">
                <a:latin typeface="Arial" pitchFamily="34" charset="0"/>
                <a:cs typeface="Arial" pitchFamily="34" charset="0"/>
              </a:rPr>
              <a:t> </a:t>
            </a:r>
            <a:r>
              <a:rPr lang="en-US" sz="2000" dirty="0">
                <a:latin typeface="Arial" pitchFamily="34" charset="0"/>
                <a:cs typeface="Arial" pitchFamily="34" charset="0"/>
              </a:rPr>
              <a:t>is used to describe the knowledge system that is developed by a community in contrast to scientific knowledge called “modern knowledge”</a:t>
            </a:r>
            <a:r>
              <a:rPr lang="en-US" sz="2000" i="1" dirty="0">
                <a:latin typeface="Arial" pitchFamily="34" charset="0"/>
                <a:cs typeface="Arial" pitchFamily="34" charset="0"/>
              </a:rPr>
              <a:t> </a:t>
            </a:r>
            <a:r>
              <a:rPr lang="en-US" sz="2000" i="1" dirty="0">
                <a:solidFill>
                  <a:schemeClr val="tx2"/>
                </a:solidFill>
                <a:latin typeface="Arial" pitchFamily="34" charset="0"/>
                <a:cs typeface="Arial" pitchFamily="34" charset="0"/>
              </a:rPr>
              <a:t>(</a:t>
            </a:r>
            <a:r>
              <a:rPr lang="en-US" sz="2000" i="1" dirty="0" err="1">
                <a:solidFill>
                  <a:schemeClr val="tx2"/>
                </a:solidFill>
                <a:latin typeface="Arial" pitchFamily="34" charset="0"/>
                <a:cs typeface="Arial" pitchFamily="34" charset="0"/>
              </a:rPr>
              <a:t>Ajibade</a:t>
            </a:r>
            <a:r>
              <a:rPr lang="en-US" sz="2000" i="1" dirty="0">
                <a:solidFill>
                  <a:schemeClr val="tx2"/>
                </a:solidFill>
                <a:latin typeface="Arial" pitchFamily="34" charset="0"/>
                <a:cs typeface="Arial" pitchFamily="34" charset="0"/>
              </a:rPr>
              <a:t>, 2003</a:t>
            </a:r>
            <a:r>
              <a:rPr lang="en-US" sz="2000" i="1" dirty="0" smtClean="0">
                <a:solidFill>
                  <a:schemeClr val="tx2"/>
                </a:solidFill>
                <a:latin typeface="Arial" pitchFamily="34" charset="0"/>
                <a:cs typeface="Arial" pitchFamily="34" charset="0"/>
              </a:rPr>
              <a:t>)</a:t>
            </a:r>
          </a:p>
        </p:txBody>
      </p:sp>
      <p:sp>
        <p:nvSpPr>
          <p:cNvPr id="4" name="Slide Number Placeholder 3"/>
          <p:cNvSpPr>
            <a:spLocks noGrp="1"/>
          </p:cNvSpPr>
          <p:nvPr>
            <p:ph type="sldNum" sz="quarter" idx="12"/>
          </p:nvPr>
        </p:nvSpPr>
        <p:spPr/>
        <p:txBody>
          <a:bodyPr/>
          <a:lstStyle/>
          <a:p>
            <a:fld id="{15DFBB3D-FF66-4686-AFFD-48CEEAF79ECE}" type="slidenum">
              <a:rPr lang="en-US" smtClean="0"/>
              <a:pPr/>
              <a:t>5</a:t>
            </a:fld>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idx="4294967295"/>
          </p:nvPr>
        </p:nvSpPr>
        <p:spPr>
          <a:xfrm>
            <a:off x="1214414" y="274638"/>
            <a:ext cx="6786610" cy="1296974"/>
          </a:xfrm>
        </p:spPr>
        <p:txBody>
          <a:bodyPr/>
          <a:lstStyle/>
          <a:p>
            <a:r>
              <a:rPr lang="en-US" sz="3000" dirty="0" smtClean="0">
                <a:solidFill>
                  <a:schemeClr val="tx2"/>
                </a:solidFill>
                <a:latin typeface="Arial" pitchFamily="34" charset="0"/>
                <a:cs typeface="Arial" pitchFamily="34" charset="0"/>
              </a:rPr>
              <a:t>IK– </a:t>
            </a:r>
            <a:r>
              <a:rPr lang="en-US" sz="3000" dirty="0">
                <a:solidFill>
                  <a:schemeClr val="tx2"/>
                </a:solidFill>
                <a:latin typeface="Arial" pitchFamily="34" charset="0"/>
                <a:cs typeface="Arial" pitchFamily="34" charset="0"/>
              </a:rPr>
              <a:t>human capital in response to climate change: Concept and international </a:t>
            </a:r>
            <a:r>
              <a:rPr lang="en-US" sz="3000" dirty="0" smtClean="0">
                <a:solidFill>
                  <a:schemeClr val="tx2"/>
                </a:solidFill>
                <a:latin typeface="Arial" pitchFamily="34" charset="0"/>
                <a:cs typeface="Arial" pitchFamily="34" charset="0"/>
              </a:rPr>
              <a:t>experiences </a:t>
            </a:r>
            <a:r>
              <a:rPr lang="en-US" sz="3000" dirty="0" smtClean="0">
                <a:solidFill>
                  <a:srgbClr val="C00000"/>
                </a:solidFill>
                <a:latin typeface="Arial" pitchFamily="34" charset="0"/>
                <a:cs typeface="Arial" pitchFamily="34" charset="0"/>
              </a:rPr>
              <a:t>(Cont)</a:t>
            </a:r>
            <a:endParaRPr lang="en-US" sz="3000" dirty="0">
              <a:solidFill>
                <a:srgbClr val="C00000"/>
              </a:solidFill>
              <a:latin typeface="Arial" pitchFamily="34" charset="0"/>
              <a:cs typeface="Arial" pitchFamily="34" charset="0"/>
            </a:endParaRPr>
          </a:p>
        </p:txBody>
      </p:sp>
      <p:sp>
        <p:nvSpPr>
          <p:cNvPr id="6147" name="内容占位符 2"/>
          <p:cNvSpPr>
            <a:spLocks noGrp="1"/>
          </p:cNvSpPr>
          <p:nvPr>
            <p:ph idx="4294967295"/>
          </p:nvPr>
        </p:nvSpPr>
        <p:spPr>
          <a:xfrm>
            <a:off x="214282" y="1844824"/>
            <a:ext cx="8643998" cy="5013176"/>
          </a:xfrm>
        </p:spPr>
        <p:txBody>
          <a:bodyPr/>
          <a:lstStyle/>
          <a:p>
            <a:pPr algn="just" eaLnBrk="1" hangingPunct="1">
              <a:lnSpc>
                <a:spcPct val="110000"/>
              </a:lnSpc>
              <a:spcBef>
                <a:spcPts val="1680"/>
              </a:spcBef>
            </a:pPr>
            <a:r>
              <a:rPr lang="en-US" sz="2000" b="1" dirty="0" smtClean="0">
                <a:latin typeface="Arial" pitchFamily="34" charset="0"/>
                <a:cs typeface="Arial" pitchFamily="34" charset="0"/>
              </a:rPr>
              <a:t>IK</a:t>
            </a:r>
            <a:r>
              <a:rPr lang="en-US" sz="2000" dirty="0" smtClean="0">
                <a:latin typeface="Arial" pitchFamily="34" charset="0"/>
                <a:cs typeface="Arial" pitchFamily="34" charset="0"/>
              </a:rPr>
              <a:t> is </a:t>
            </a:r>
            <a:r>
              <a:rPr lang="en-US" sz="2000" dirty="0">
                <a:latin typeface="Arial" pitchFamily="34" charset="0"/>
                <a:cs typeface="Arial" pitchFamily="34" charset="0"/>
              </a:rPr>
              <a:t>traditional </a:t>
            </a:r>
            <a:r>
              <a:rPr lang="en-US" sz="2000" dirty="0" smtClean="0">
                <a:latin typeface="Arial" pitchFamily="34" charset="0"/>
                <a:cs typeface="Arial" pitchFamily="34" charset="0"/>
              </a:rPr>
              <a:t>knowledge, is </a:t>
            </a:r>
            <a:r>
              <a:rPr lang="en-US" sz="2000" dirty="0">
                <a:latin typeface="Arial" pitchFamily="34" charset="0"/>
                <a:cs typeface="Arial" pitchFamily="34" charset="0"/>
              </a:rPr>
              <a:t>the information that people in a given community, based on experience and adaptation to local culture and environment, have developed over time and that continues to develop (</a:t>
            </a:r>
            <a:r>
              <a:rPr lang="en-US" sz="2000" i="1" dirty="0">
                <a:solidFill>
                  <a:schemeClr val="tx2"/>
                </a:solidFill>
                <a:latin typeface="Arial" pitchFamily="34" charset="0"/>
                <a:cs typeface="Arial" pitchFamily="34" charset="0"/>
              </a:rPr>
              <a:t>Stephen A. Hansen and Justin W. </a:t>
            </a:r>
            <a:r>
              <a:rPr lang="en-US" sz="2000" i="1" dirty="0" err="1">
                <a:solidFill>
                  <a:schemeClr val="tx2"/>
                </a:solidFill>
                <a:latin typeface="Arial" pitchFamily="34" charset="0"/>
                <a:cs typeface="Arial" pitchFamily="34" charset="0"/>
              </a:rPr>
              <a:t>VanFleet</a:t>
            </a:r>
            <a:r>
              <a:rPr lang="en-US" sz="2000" i="1" dirty="0">
                <a:solidFill>
                  <a:schemeClr val="tx2"/>
                </a:solidFill>
                <a:latin typeface="Arial" pitchFamily="34" charset="0"/>
                <a:cs typeface="Arial" pitchFamily="34" charset="0"/>
              </a:rPr>
              <a:t>, 2003</a:t>
            </a:r>
            <a:r>
              <a:rPr lang="en-US" sz="2000" i="1" dirty="0" smtClean="0">
                <a:solidFill>
                  <a:schemeClr val="tx2"/>
                </a:solidFill>
                <a:latin typeface="Arial" pitchFamily="34" charset="0"/>
                <a:cs typeface="Arial" pitchFamily="34" charset="0"/>
              </a:rPr>
              <a:t>)</a:t>
            </a:r>
          </a:p>
          <a:p>
            <a:pPr algn="just" eaLnBrk="1" hangingPunct="1">
              <a:lnSpc>
                <a:spcPct val="110000"/>
              </a:lnSpc>
              <a:spcBef>
                <a:spcPts val="1680"/>
              </a:spcBef>
            </a:pPr>
            <a:r>
              <a:rPr lang="en-US" sz="2000" b="1" dirty="0" smtClean="0">
                <a:latin typeface="Arial" pitchFamily="34" charset="0"/>
                <a:cs typeface="Arial" pitchFamily="34" charset="0"/>
              </a:rPr>
              <a:t>IK</a:t>
            </a:r>
            <a:r>
              <a:rPr lang="en-US" sz="2000" dirty="0" smtClean="0">
                <a:latin typeface="Arial" pitchFamily="34" charset="0"/>
                <a:cs typeface="Arial" pitchFamily="34" charset="0"/>
              </a:rPr>
              <a:t> is considered as the actual knowledge of people that reflects the experiences based on traditions and includes more recent experiences with modern technologies. It contrasts with the </a:t>
            </a:r>
            <a:r>
              <a:rPr lang="en-US" sz="2000" i="1" dirty="0" smtClean="0">
                <a:latin typeface="Arial" pitchFamily="34" charset="0"/>
                <a:cs typeface="Arial" pitchFamily="34" charset="0"/>
              </a:rPr>
              <a:t>international knowledge system </a:t>
            </a:r>
            <a:r>
              <a:rPr lang="en-US" sz="2000" dirty="0" smtClean="0">
                <a:latin typeface="Arial" pitchFamily="34" charset="0"/>
                <a:cs typeface="Arial" pitchFamily="34" charset="0"/>
              </a:rPr>
              <a:t>generated by universities, research institutions and private farms </a:t>
            </a:r>
            <a:r>
              <a:rPr lang="en-US" sz="2000" i="1" dirty="0" smtClean="0">
                <a:solidFill>
                  <a:schemeClr val="tx2"/>
                </a:solidFill>
                <a:latin typeface="Arial" pitchFamily="34" charset="0"/>
                <a:cs typeface="Arial" pitchFamily="34" charset="0"/>
              </a:rPr>
              <a:t>(Ashok Das Gupta, 2012)</a:t>
            </a:r>
          </a:p>
          <a:p>
            <a:pPr algn="just" eaLnBrk="1" hangingPunct="1">
              <a:lnSpc>
                <a:spcPct val="110000"/>
              </a:lnSpc>
              <a:spcBef>
                <a:spcPts val="1680"/>
              </a:spcBef>
            </a:pPr>
            <a:r>
              <a:rPr lang="en-US" sz="2000" dirty="0">
                <a:latin typeface="Arial" pitchFamily="34" charset="0"/>
                <a:cs typeface="Arial" pitchFamily="34" charset="0"/>
              </a:rPr>
              <a:t>The </a:t>
            </a:r>
            <a:r>
              <a:rPr lang="en-US" sz="2000" b="1" dirty="0">
                <a:latin typeface="Arial" pitchFamily="34" charset="0"/>
                <a:cs typeface="Arial" pitchFamily="34" charset="0"/>
              </a:rPr>
              <a:t>IK set </a:t>
            </a:r>
            <a:r>
              <a:rPr lang="en-US" sz="2000" dirty="0">
                <a:latin typeface="Arial" pitchFamily="34" charset="0"/>
                <a:cs typeface="Arial" pitchFamily="34" charset="0"/>
              </a:rPr>
              <a:t>is influenced by the previous generations’ observations and experiences and provides an inherent connection to regions and surrounding environment </a:t>
            </a:r>
            <a:r>
              <a:rPr lang="en-US" sz="2000" i="1" dirty="0">
                <a:solidFill>
                  <a:schemeClr val="tx2"/>
                </a:solidFill>
                <a:latin typeface="Arial" pitchFamily="34" charset="0"/>
                <a:cs typeface="Arial" pitchFamily="34" charset="0"/>
              </a:rPr>
              <a:t>(E. N. Ajani, R. N. </a:t>
            </a:r>
            <a:r>
              <a:rPr lang="en-US" sz="2000" i="1" dirty="0" err="1">
                <a:solidFill>
                  <a:schemeClr val="tx2"/>
                </a:solidFill>
                <a:latin typeface="Arial" pitchFamily="34" charset="0"/>
                <a:cs typeface="Arial" pitchFamily="34" charset="0"/>
              </a:rPr>
              <a:t>Mgbenka</a:t>
            </a:r>
            <a:r>
              <a:rPr lang="en-US" sz="2000" i="1" dirty="0">
                <a:solidFill>
                  <a:schemeClr val="tx2"/>
                </a:solidFill>
                <a:latin typeface="Arial" pitchFamily="34" charset="0"/>
                <a:cs typeface="Arial" pitchFamily="34" charset="0"/>
              </a:rPr>
              <a:t> and M. N. </a:t>
            </a:r>
            <a:r>
              <a:rPr lang="en-US" sz="2000" i="1" dirty="0" err="1">
                <a:solidFill>
                  <a:schemeClr val="tx2"/>
                </a:solidFill>
                <a:latin typeface="Arial" pitchFamily="34" charset="0"/>
                <a:cs typeface="Arial" pitchFamily="34" charset="0"/>
              </a:rPr>
              <a:t>Okeke</a:t>
            </a:r>
            <a:r>
              <a:rPr lang="en-US" sz="2000" i="1" dirty="0">
                <a:solidFill>
                  <a:schemeClr val="tx2"/>
                </a:solidFill>
                <a:latin typeface="Arial" pitchFamily="34" charset="0"/>
                <a:cs typeface="Arial" pitchFamily="34" charset="0"/>
              </a:rPr>
              <a:t>, 2013)</a:t>
            </a:r>
            <a:r>
              <a:rPr lang="en-US" sz="2000" dirty="0">
                <a:latin typeface="Arial" pitchFamily="34" charset="0"/>
                <a:cs typeface="Arial" pitchFamily="34" charset="0"/>
              </a:rPr>
              <a:t>.</a:t>
            </a:r>
          </a:p>
        </p:txBody>
      </p:sp>
      <p:sp>
        <p:nvSpPr>
          <p:cNvPr id="4" name="Slide Number Placeholder 3"/>
          <p:cNvSpPr>
            <a:spLocks noGrp="1"/>
          </p:cNvSpPr>
          <p:nvPr>
            <p:ph type="sldNum" sz="quarter" idx="12"/>
          </p:nvPr>
        </p:nvSpPr>
        <p:spPr/>
        <p:txBody>
          <a:bodyPr/>
          <a:lstStyle/>
          <a:p>
            <a:fld id="{15DFBB3D-FF66-4686-AFFD-48CEEAF79ECE}" type="slidenum">
              <a:rPr lang="en-US" smtClean="0"/>
              <a:pPr/>
              <a:t>6</a:t>
            </a:fld>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idx="4294967295"/>
          </p:nvPr>
        </p:nvSpPr>
        <p:spPr>
          <a:xfrm>
            <a:off x="1214414" y="274638"/>
            <a:ext cx="6786610" cy="1296974"/>
          </a:xfrm>
        </p:spPr>
        <p:txBody>
          <a:bodyPr/>
          <a:lstStyle/>
          <a:p>
            <a:r>
              <a:rPr lang="en-US" sz="3000" dirty="0" smtClean="0">
                <a:solidFill>
                  <a:schemeClr val="tx2"/>
                </a:solidFill>
                <a:latin typeface="Arial" pitchFamily="34" charset="0"/>
                <a:cs typeface="Arial" pitchFamily="34" charset="0"/>
              </a:rPr>
              <a:t>IK– </a:t>
            </a:r>
            <a:r>
              <a:rPr lang="en-US" sz="3000" dirty="0">
                <a:solidFill>
                  <a:schemeClr val="tx2"/>
                </a:solidFill>
                <a:latin typeface="Arial" pitchFamily="34" charset="0"/>
                <a:cs typeface="Arial" pitchFamily="34" charset="0"/>
              </a:rPr>
              <a:t>human capital in response to climate change: Concept and international </a:t>
            </a:r>
            <a:r>
              <a:rPr lang="en-US" sz="3000" dirty="0" smtClean="0">
                <a:solidFill>
                  <a:schemeClr val="tx2"/>
                </a:solidFill>
                <a:latin typeface="Arial" pitchFamily="34" charset="0"/>
                <a:cs typeface="Arial" pitchFamily="34" charset="0"/>
              </a:rPr>
              <a:t>experiences </a:t>
            </a:r>
            <a:r>
              <a:rPr lang="en-US" sz="3000" dirty="0" smtClean="0">
                <a:solidFill>
                  <a:srgbClr val="C00000"/>
                </a:solidFill>
                <a:latin typeface="Arial" pitchFamily="34" charset="0"/>
                <a:cs typeface="Arial" pitchFamily="34" charset="0"/>
              </a:rPr>
              <a:t>(Cont)</a:t>
            </a:r>
            <a:endParaRPr lang="en-US" sz="3000" dirty="0">
              <a:solidFill>
                <a:srgbClr val="C00000"/>
              </a:solidFill>
              <a:latin typeface="Arial" pitchFamily="34" charset="0"/>
              <a:cs typeface="Arial" pitchFamily="34" charset="0"/>
            </a:endParaRPr>
          </a:p>
        </p:txBody>
      </p:sp>
      <p:sp>
        <p:nvSpPr>
          <p:cNvPr id="6147" name="内容占位符 2"/>
          <p:cNvSpPr>
            <a:spLocks noGrp="1"/>
          </p:cNvSpPr>
          <p:nvPr>
            <p:ph idx="4294967295"/>
          </p:nvPr>
        </p:nvSpPr>
        <p:spPr>
          <a:xfrm>
            <a:off x="214282" y="1700808"/>
            <a:ext cx="8643998" cy="5157192"/>
          </a:xfrm>
        </p:spPr>
        <p:txBody>
          <a:bodyPr/>
          <a:lstStyle/>
          <a:p>
            <a:pPr algn="just" eaLnBrk="1" hangingPunct="1">
              <a:lnSpc>
                <a:spcPct val="120000"/>
              </a:lnSpc>
              <a:spcBef>
                <a:spcPts val="1800"/>
              </a:spcBef>
            </a:pPr>
            <a:r>
              <a:rPr lang="en-US" sz="2000" b="1" dirty="0">
                <a:latin typeface="Arial" pitchFamily="34" charset="0"/>
                <a:cs typeface="Arial" pitchFamily="34" charset="0"/>
              </a:rPr>
              <a:t>Climate change </a:t>
            </a:r>
            <a:r>
              <a:rPr lang="en-US" sz="2000" dirty="0">
                <a:latin typeface="Arial" pitchFamily="34" charset="0"/>
                <a:cs typeface="Arial" pitchFamily="34" charset="0"/>
              </a:rPr>
              <a:t>refers to any </a:t>
            </a:r>
            <a:r>
              <a:rPr lang="en-US" sz="2000" dirty="0" smtClean="0">
                <a:latin typeface="Arial" pitchFamily="34" charset="0"/>
                <a:cs typeface="Arial" pitchFamily="34" charset="0"/>
              </a:rPr>
              <a:t>changes </a:t>
            </a:r>
            <a:r>
              <a:rPr lang="en-US" sz="2000" dirty="0">
                <a:latin typeface="Arial" pitchFamily="34" charset="0"/>
                <a:cs typeface="Arial" pitchFamily="34" charset="0"/>
              </a:rPr>
              <a:t>in climate over time. That may be caused by the change of nature or as a result of human activities. </a:t>
            </a:r>
            <a:r>
              <a:rPr lang="en-US" sz="2000" dirty="0" smtClean="0">
                <a:latin typeface="Arial" pitchFamily="34" charset="0"/>
                <a:cs typeface="Arial" pitchFamily="34" charset="0"/>
              </a:rPr>
              <a:t>CC </a:t>
            </a:r>
            <a:r>
              <a:rPr lang="en-US" sz="2000" dirty="0">
                <a:latin typeface="Arial" pitchFamily="34" charset="0"/>
                <a:cs typeface="Arial" pitchFamily="34" charset="0"/>
              </a:rPr>
              <a:t>is the ability of the natural system to adjust and the ability of people to respond to the stimuli of actual or expected climate or what their impact in order to alleviate the harm or take full advantage of beneficial opportunities </a:t>
            </a:r>
            <a:r>
              <a:rPr lang="en-US" sz="2000" i="1" dirty="0">
                <a:solidFill>
                  <a:schemeClr val="tx2"/>
                </a:solidFill>
                <a:latin typeface="Arial" pitchFamily="34" charset="0"/>
                <a:cs typeface="Arial" pitchFamily="34" charset="0"/>
              </a:rPr>
              <a:t>(IPCC, 2007:6)</a:t>
            </a:r>
            <a:r>
              <a:rPr lang="en-US" sz="2000" i="1" dirty="0">
                <a:latin typeface="Arial" pitchFamily="34" charset="0"/>
                <a:cs typeface="Arial" pitchFamily="34" charset="0"/>
              </a:rPr>
              <a:t>.</a:t>
            </a:r>
          </a:p>
          <a:p>
            <a:pPr algn="just" eaLnBrk="1" hangingPunct="1">
              <a:lnSpc>
                <a:spcPct val="120000"/>
              </a:lnSpc>
              <a:spcBef>
                <a:spcPts val="1800"/>
              </a:spcBef>
            </a:pPr>
            <a:r>
              <a:rPr lang="en-US" sz="2000" b="1" dirty="0">
                <a:latin typeface="Arial" pitchFamily="34" charset="0"/>
                <a:cs typeface="Arial" pitchFamily="34" charset="0"/>
              </a:rPr>
              <a:t>IK in CC adaptation </a:t>
            </a:r>
            <a:r>
              <a:rPr lang="en-US" sz="2000" dirty="0">
                <a:latin typeface="Arial" pitchFamily="34" charset="0"/>
                <a:cs typeface="Arial" pitchFamily="34" charset="0"/>
              </a:rPr>
              <a:t>is the application of indigenous knowledge to adjust the life activities of local communities to minimize the negative impacts and optimizing the positive impacts of CC.</a:t>
            </a:r>
          </a:p>
          <a:p>
            <a:pPr marL="0" indent="0" algn="just" eaLnBrk="1" hangingPunct="1">
              <a:lnSpc>
                <a:spcPct val="120000"/>
              </a:lnSpc>
              <a:spcBef>
                <a:spcPts val="1800"/>
              </a:spcBef>
              <a:buNone/>
            </a:pPr>
            <a:endParaRPr lang="en-US" sz="20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5DFBB3D-FF66-4686-AFFD-48CEEAF79ECE}" type="slidenum">
              <a:rPr lang="en-US" smtClean="0"/>
              <a:pPr/>
              <a:t>7</a:t>
            </a:fld>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idx="4294967295"/>
          </p:nvPr>
        </p:nvSpPr>
        <p:spPr>
          <a:xfrm>
            <a:off x="1214414" y="274638"/>
            <a:ext cx="6786610" cy="1296974"/>
          </a:xfrm>
        </p:spPr>
        <p:txBody>
          <a:bodyPr/>
          <a:lstStyle/>
          <a:p>
            <a:r>
              <a:rPr lang="en-US" sz="2800" dirty="0">
                <a:solidFill>
                  <a:srgbClr val="003366"/>
                </a:solidFill>
                <a:latin typeface="Arial" pitchFamily="34" charset="0"/>
                <a:cs typeface="Arial" pitchFamily="34" charset="0"/>
              </a:rPr>
              <a:t>Increased climate change-induced water disasters are perceived </a:t>
            </a:r>
            <a:r>
              <a:rPr lang="en-US" sz="2800" dirty="0" smtClean="0">
                <a:solidFill>
                  <a:srgbClr val="003366"/>
                </a:solidFill>
                <a:latin typeface="Arial" pitchFamily="34" charset="0"/>
                <a:cs typeface="Arial" pitchFamily="34" charset="0"/>
              </a:rPr>
              <a:t/>
            </a:r>
            <a:br>
              <a:rPr lang="en-US" sz="2800" dirty="0" smtClean="0">
                <a:solidFill>
                  <a:srgbClr val="003366"/>
                </a:solidFill>
                <a:latin typeface="Arial" pitchFamily="34" charset="0"/>
                <a:cs typeface="Arial" pitchFamily="34" charset="0"/>
              </a:rPr>
            </a:br>
            <a:r>
              <a:rPr lang="en-US" sz="2800" dirty="0" smtClean="0">
                <a:solidFill>
                  <a:srgbClr val="003366"/>
                </a:solidFill>
                <a:latin typeface="Arial" pitchFamily="34" charset="0"/>
                <a:cs typeface="Arial" pitchFamily="34" charset="0"/>
              </a:rPr>
              <a:t>in </a:t>
            </a:r>
            <a:r>
              <a:rPr lang="en-US" sz="2800" dirty="0">
                <a:solidFill>
                  <a:srgbClr val="003366"/>
                </a:solidFill>
                <a:latin typeface="Arial" pitchFamily="34" charset="0"/>
                <a:cs typeface="Arial" pitchFamily="34" charset="0"/>
              </a:rPr>
              <a:t>the North Central region</a:t>
            </a:r>
          </a:p>
        </p:txBody>
      </p:sp>
      <p:sp>
        <p:nvSpPr>
          <p:cNvPr id="6147" name="内容占位符 2"/>
          <p:cNvSpPr>
            <a:spLocks noGrp="1"/>
          </p:cNvSpPr>
          <p:nvPr>
            <p:ph idx="4294967295"/>
          </p:nvPr>
        </p:nvSpPr>
        <p:spPr>
          <a:xfrm>
            <a:off x="214282" y="1988840"/>
            <a:ext cx="8643998" cy="4654870"/>
          </a:xfrm>
        </p:spPr>
        <p:txBody>
          <a:bodyPr/>
          <a:lstStyle/>
          <a:p>
            <a:pPr algn="just" eaLnBrk="1" hangingPunct="1">
              <a:spcBef>
                <a:spcPts val="1776"/>
              </a:spcBef>
            </a:pPr>
            <a:r>
              <a:rPr lang="en-US" sz="2200" dirty="0">
                <a:latin typeface="Arial" pitchFamily="34" charset="0"/>
                <a:cs typeface="Arial" pitchFamily="34" charset="0"/>
              </a:rPr>
              <a:t>The water disasters such as hurricanes, floods, heavy rains, droughts, inundation, and salinity intrusion still exist in coastal countries with a tropical climate, monsoon like Vietnam. However, in the context of </a:t>
            </a:r>
            <a:r>
              <a:rPr lang="en-US" sz="2200" dirty="0" smtClean="0">
                <a:latin typeface="Arial" pitchFamily="34" charset="0"/>
                <a:cs typeface="Arial" pitchFamily="34" charset="0"/>
              </a:rPr>
              <a:t>CC, </a:t>
            </a:r>
            <a:r>
              <a:rPr lang="en-US" sz="2200" dirty="0">
                <a:latin typeface="Arial" pitchFamily="34" charset="0"/>
                <a:cs typeface="Arial" pitchFamily="34" charset="0"/>
              </a:rPr>
              <a:t>the </a:t>
            </a:r>
            <a:r>
              <a:rPr lang="en-US" sz="2200" dirty="0" smtClean="0">
                <a:latin typeface="Arial" pitchFamily="34" charset="0"/>
                <a:cs typeface="Arial" pitchFamily="34" charset="0"/>
              </a:rPr>
              <a:t>phenomena </a:t>
            </a:r>
            <a:r>
              <a:rPr lang="en-US" sz="2200" dirty="0">
                <a:latin typeface="Arial" pitchFamily="34" charset="0"/>
                <a:cs typeface="Arial" pitchFamily="34" charset="0"/>
              </a:rPr>
              <a:t>have also become disorder to natural </a:t>
            </a:r>
            <a:r>
              <a:rPr lang="en-US" sz="2200" dirty="0" smtClean="0">
                <a:latin typeface="Arial" pitchFamily="34" charset="0"/>
                <a:cs typeface="Arial" pitchFamily="34" charset="0"/>
              </a:rPr>
              <a:t>rules:</a:t>
            </a:r>
          </a:p>
          <a:p>
            <a:pPr algn="just" eaLnBrk="1" hangingPunct="1">
              <a:spcBef>
                <a:spcPts val="1776"/>
              </a:spcBef>
            </a:pPr>
            <a:r>
              <a:rPr lang="en-US" sz="2200" dirty="0">
                <a:latin typeface="Arial" pitchFamily="34" charset="0"/>
                <a:cs typeface="Arial" pitchFamily="34" charset="0"/>
              </a:rPr>
              <a:t>In the past, there are an average of about 10-12 tropical storms per year passing through provinces in​the North Central region</a:t>
            </a:r>
            <a:r>
              <a:rPr lang="en-US" sz="2200" dirty="0" smtClean="0">
                <a:latin typeface="Arial" pitchFamily="34" charset="0"/>
                <a:cs typeface="Arial" pitchFamily="34" charset="0"/>
              </a:rPr>
              <a:t>. In </a:t>
            </a:r>
            <a:r>
              <a:rPr lang="en-US" sz="2200" dirty="0">
                <a:latin typeface="Arial" pitchFamily="34" charset="0"/>
                <a:cs typeface="Arial" pitchFamily="34" charset="0"/>
              </a:rPr>
              <a:t>the period 2008-2013</a:t>
            </a:r>
            <a:r>
              <a:rPr lang="en-US" sz="2200" dirty="0" smtClean="0">
                <a:latin typeface="Arial" pitchFamily="34" charset="0"/>
                <a:cs typeface="Arial" pitchFamily="34" charset="0"/>
              </a:rPr>
              <a:t>, according to local inhabitants, the </a:t>
            </a:r>
            <a:r>
              <a:rPr lang="en-US" sz="2200" dirty="0">
                <a:latin typeface="Arial" pitchFamily="34" charset="0"/>
                <a:cs typeface="Arial" pitchFamily="34" charset="0"/>
              </a:rPr>
              <a:t>number of hurricanes in the year tends to reduce but the intensity of hurricanes increased sharply. </a:t>
            </a:r>
            <a:endParaRPr lang="en-US" sz="22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5DFBB3D-FF66-4686-AFFD-48CEEAF79ECE}" type="slidenum">
              <a:rPr lang="en-US" smtClean="0"/>
              <a:pP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idx="4294967295"/>
          </p:nvPr>
        </p:nvSpPr>
        <p:spPr>
          <a:xfrm>
            <a:off x="1214414" y="274638"/>
            <a:ext cx="6786610" cy="1296974"/>
          </a:xfrm>
        </p:spPr>
        <p:txBody>
          <a:bodyPr/>
          <a:lstStyle/>
          <a:p>
            <a:r>
              <a:rPr lang="en-US" sz="2800" dirty="0">
                <a:solidFill>
                  <a:srgbClr val="003366"/>
                </a:solidFill>
                <a:latin typeface="Arial" pitchFamily="34" charset="0"/>
                <a:cs typeface="Arial" pitchFamily="34" charset="0"/>
              </a:rPr>
              <a:t>Increased climate change-induced water disasters are perceived </a:t>
            </a:r>
            <a:r>
              <a:rPr lang="en-US" sz="2800" dirty="0" smtClean="0">
                <a:solidFill>
                  <a:srgbClr val="003366"/>
                </a:solidFill>
                <a:latin typeface="Arial" pitchFamily="34" charset="0"/>
                <a:cs typeface="Arial" pitchFamily="34" charset="0"/>
              </a:rPr>
              <a:t/>
            </a:r>
            <a:br>
              <a:rPr lang="en-US" sz="2800" dirty="0" smtClean="0">
                <a:solidFill>
                  <a:srgbClr val="003366"/>
                </a:solidFill>
                <a:latin typeface="Arial" pitchFamily="34" charset="0"/>
                <a:cs typeface="Arial" pitchFamily="34" charset="0"/>
              </a:rPr>
            </a:br>
            <a:r>
              <a:rPr lang="en-US" sz="2800" dirty="0" smtClean="0">
                <a:solidFill>
                  <a:srgbClr val="003366"/>
                </a:solidFill>
                <a:latin typeface="Arial" pitchFamily="34" charset="0"/>
                <a:cs typeface="Arial" pitchFamily="34" charset="0"/>
              </a:rPr>
              <a:t>in </a:t>
            </a:r>
            <a:r>
              <a:rPr lang="en-US" sz="2800" dirty="0">
                <a:solidFill>
                  <a:srgbClr val="003366"/>
                </a:solidFill>
                <a:latin typeface="Arial" pitchFamily="34" charset="0"/>
                <a:cs typeface="Arial" pitchFamily="34" charset="0"/>
              </a:rPr>
              <a:t>the North Central </a:t>
            </a:r>
            <a:r>
              <a:rPr lang="en-US" sz="2800" dirty="0" smtClean="0">
                <a:solidFill>
                  <a:srgbClr val="003366"/>
                </a:solidFill>
                <a:latin typeface="Arial" pitchFamily="34" charset="0"/>
                <a:cs typeface="Arial" pitchFamily="34" charset="0"/>
              </a:rPr>
              <a:t>region </a:t>
            </a:r>
            <a:r>
              <a:rPr lang="en-US" sz="2800" dirty="0" smtClean="0">
                <a:solidFill>
                  <a:srgbClr val="C00000"/>
                </a:solidFill>
                <a:latin typeface="Arial" pitchFamily="34" charset="0"/>
                <a:cs typeface="Arial" pitchFamily="34" charset="0"/>
              </a:rPr>
              <a:t>(Cont)</a:t>
            </a:r>
            <a:endParaRPr lang="en-US" sz="2800" dirty="0">
              <a:solidFill>
                <a:srgbClr val="C00000"/>
              </a:solidFill>
              <a:latin typeface="Arial" pitchFamily="34" charset="0"/>
              <a:cs typeface="Arial" pitchFamily="34" charset="0"/>
            </a:endParaRPr>
          </a:p>
        </p:txBody>
      </p:sp>
      <p:sp>
        <p:nvSpPr>
          <p:cNvPr id="6147" name="内容占位符 2"/>
          <p:cNvSpPr>
            <a:spLocks noGrp="1"/>
          </p:cNvSpPr>
          <p:nvPr>
            <p:ph idx="4294967295"/>
          </p:nvPr>
        </p:nvSpPr>
        <p:spPr>
          <a:xfrm>
            <a:off x="214282" y="2132856"/>
            <a:ext cx="8643998" cy="4510854"/>
          </a:xfrm>
        </p:spPr>
        <p:txBody>
          <a:bodyPr/>
          <a:lstStyle/>
          <a:p>
            <a:pPr marL="565150" lvl="1" indent="-282575" algn="just" eaLnBrk="1" hangingPunct="1">
              <a:lnSpc>
                <a:spcPct val="130000"/>
              </a:lnSpc>
              <a:spcBef>
                <a:spcPts val="1800"/>
              </a:spcBef>
            </a:pPr>
            <a:r>
              <a:rPr lang="en-US" sz="2400" dirty="0" smtClean="0">
                <a:latin typeface="Arial" pitchFamily="34" charset="0"/>
                <a:cs typeface="Arial" pitchFamily="34" charset="0"/>
              </a:rPr>
              <a:t>A </a:t>
            </a:r>
            <a:r>
              <a:rPr lang="en-US" sz="2400" dirty="0">
                <a:latin typeface="Arial" pitchFamily="34" charset="0"/>
                <a:cs typeface="Arial" pitchFamily="34" charset="0"/>
              </a:rPr>
              <a:t>this study </a:t>
            </a:r>
            <a:r>
              <a:rPr lang="en-US" sz="2400" dirty="0" smtClean="0">
                <a:latin typeface="Arial" pitchFamily="34" charset="0"/>
                <a:cs typeface="Arial" pitchFamily="34" charset="0"/>
              </a:rPr>
              <a:t>in </a:t>
            </a:r>
            <a:r>
              <a:rPr lang="en-US" sz="2400" dirty="0" err="1" smtClean="0">
                <a:latin typeface="Arial" pitchFamily="34" charset="0"/>
                <a:cs typeface="Arial" pitchFamily="34" charset="0"/>
              </a:rPr>
              <a:t>Nghe</a:t>
            </a:r>
            <a:r>
              <a:rPr lang="en-US" sz="2400" dirty="0" smtClean="0">
                <a:latin typeface="Arial" pitchFamily="34" charset="0"/>
                <a:cs typeface="Arial" pitchFamily="34" charset="0"/>
              </a:rPr>
              <a:t> </a:t>
            </a:r>
            <a:r>
              <a:rPr lang="en-US" sz="2400" dirty="0">
                <a:latin typeface="Arial" pitchFamily="34" charset="0"/>
                <a:cs typeface="Arial" pitchFamily="34" charset="0"/>
              </a:rPr>
              <a:t>An, Ha </a:t>
            </a:r>
            <a:r>
              <a:rPr lang="en-US" sz="2400" dirty="0" err="1">
                <a:latin typeface="Arial" pitchFamily="34" charset="0"/>
                <a:cs typeface="Arial" pitchFamily="34" charset="0"/>
              </a:rPr>
              <a:t>Tinh</a:t>
            </a:r>
            <a:r>
              <a:rPr lang="en-US" sz="2400" dirty="0">
                <a:latin typeface="Arial" pitchFamily="34" charset="0"/>
                <a:cs typeface="Arial" pitchFamily="34" charset="0"/>
              </a:rPr>
              <a:t> and </a:t>
            </a:r>
            <a:r>
              <a:rPr lang="en-US" sz="2400" dirty="0" err="1">
                <a:latin typeface="Arial" pitchFamily="34" charset="0"/>
                <a:cs typeface="Arial" pitchFamily="34" charset="0"/>
              </a:rPr>
              <a:t>Quang</a:t>
            </a:r>
            <a:r>
              <a:rPr lang="en-US" sz="2400" dirty="0">
                <a:latin typeface="Arial" pitchFamily="34" charset="0"/>
                <a:cs typeface="Arial" pitchFamily="34" charset="0"/>
              </a:rPr>
              <a:t> </a:t>
            </a:r>
            <a:r>
              <a:rPr lang="en-US" sz="2400" dirty="0" err="1" smtClean="0">
                <a:latin typeface="Arial" pitchFamily="34" charset="0"/>
                <a:cs typeface="Arial" pitchFamily="34" charset="0"/>
              </a:rPr>
              <a:t>Binh</a:t>
            </a:r>
            <a:r>
              <a:rPr lang="en-US" sz="2400" dirty="0" smtClean="0">
                <a:latin typeface="Arial" pitchFamily="34" charset="0"/>
                <a:cs typeface="Arial" pitchFamily="34" charset="0"/>
              </a:rPr>
              <a:t> showed, </a:t>
            </a:r>
            <a:r>
              <a:rPr lang="en-US" sz="2400" dirty="0">
                <a:latin typeface="Arial" pitchFamily="34" charset="0"/>
                <a:cs typeface="Arial" pitchFamily="34" charset="0"/>
              </a:rPr>
              <a:t>65.2% of respondents (</a:t>
            </a:r>
            <a:r>
              <a:rPr lang="en-US" sz="2400" dirty="0" smtClean="0">
                <a:latin typeface="Arial" pitchFamily="34" charset="0"/>
                <a:cs typeface="Arial" pitchFamily="34" charset="0"/>
              </a:rPr>
              <a:t>n=355</a:t>
            </a:r>
            <a:r>
              <a:rPr lang="en-US" sz="2400" dirty="0">
                <a:latin typeface="Arial" pitchFamily="34" charset="0"/>
                <a:cs typeface="Arial" pitchFamily="34" charset="0"/>
              </a:rPr>
              <a:t>) informed that heavy rains appeared far more than the previous </a:t>
            </a:r>
            <a:r>
              <a:rPr lang="en-US" sz="2400" dirty="0" smtClean="0">
                <a:latin typeface="Arial" pitchFamily="34" charset="0"/>
                <a:cs typeface="Arial" pitchFamily="34" charset="0"/>
              </a:rPr>
              <a:t>year </a:t>
            </a:r>
          </a:p>
          <a:p>
            <a:pPr marL="565150" lvl="1" indent="-282575" algn="just" eaLnBrk="1" hangingPunct="1">
              <a:lnSpc>
                <a:spcPct val="130000"/>
              </a:lnSpc>
              <a:spcBef>
                <a:spcPts val="1800"/>
              </a:spcBef>
            </a:pPr>
            <a:r>
              <a:rPr lang="en-US" sz="2400" dirty="0">
                <a:latin typeface="Arial" pitchFamily="34" charset="0"/>
                <a:cs typeface="Arial" pitchFamily="34" charset="0"/>
              </a:rPr>
              <a:t>Salinity intrusion of years before 1990 was only 5km from the sea to the mainland at the mounth of the river, but now under observation of local people in the </a:t>
            </a:r>
            <a:r>
              <a:rPr lang="en-US" sz="2400" dirty="0" err="1">
                <a:latin typeface="Arial" pitchFamily="34" charset="0"/>
                <a:cs typeface="Arial" pitchFamily="34" charset="0"/>
              </a:rPr>
              <a:t>region, salinity</a:t>
            </a:r>
            <a:r>
              <a:rPr lang="en-US" sz="2400" dirty="0">
                <a:latin typeface="Arial" pitchFamily="34" charset="0"/>
                <a:cs typeface="Arial" pitchFamily="34" charset="0"/>
              </a:rPr>
              <a:t> intrusion has increased and has moved inland up to 20-25 km </a:t>
            </a:r>
            <a:endParaRPr lang="en-US" sz="2400" i="1"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5DFBB3D-FF66-4686-AFFD-48CEEAF79ECE}" type="slidenum">
              <a:rPr lang="en-US" smtClean="0"/>
              <a:pPr/>
              <a:t>9</a:t>
            </a:fld>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pt_086">
  <a:themeElements>
    <a:clrScheme name="ppt_086 1">
      <a:dk1>
        <a:srgbClr val="000000"/>
      </a:dk1>
      <a:lt1>
        <a:srgbClr val="FFFFFF"/>
      </a:lt1>
      <a:dk2>
        <a:srgbClr val="006270"/>
      </a:dk2>
      <a:lt2>
        <a:srgbClr val="FBFEC6"/>
      </a:lt2>
      <a:accent1>
        <a:srgbClr val="A0C435"/>
      </a:accent1>
      <a:accent2>
        <a:srgbClr val="F29F26"/>
      </a:accent2>
      <a:accent3>
        <a:srgbClr val="FFFFFF"/>
      </a:accent3>
      <a:accent4>
        <a:srgbClr val="000000"/>
      </a:accent4>
      <a:accent5>
        <a:srgbClr val="CDDEAE"/>
      </a:accent5>
      <a:accent6>
        <a:srgbClr val="DB9021"/>
      </a:accent6>
      <a:hlink>
        <a:srgbClr val="64C143"/>
      </a:hlink>
      <a:folHlink>
        <a:srgbClr val="9A9A9A"/>
      </a:folHlink>
    </a:clrScheme>
    <a:fontScheme name="ppt_086">
      <a:majorFont>
        <a:latin typeface="Verdana"/>
        <a:ea typeface=""/>
        <a:cs typeface="Tahoma"/>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_086 1">
        <a:dk1>
          <a:srgbClr val="000000"/>
        </a:dk1>
        <a:lt1>
          <a:srgbClr val="FFFFFF"/>
        </a:lt1>
        <a:dk2>
          <a:srgbClr val="006270"/>
        </a:dk2>
        <a:lt2>
          <a:srgbClr val="FBFEC6"/>
        </a:lt2>
        <a:accent1>
          <a:srgbClr val="A0C435"/>
        </a:accent1>
        <a:accent2>
          <a:srgbClr val="F29F26"/>
        </a:accent2>
        <a:accent3>
          <a:srgbClr val="FFFFFF"/>
        </a:accent3>
        <a:accent4>
          <a:srgbClr val="000000"/>
        </a:accent4>
        <a:accent5>
          <a:srgbClr val="CDDEAE"/>
        </a:accent5>
        <a:accent6>
          <a:srgbClr val="DB9021"/>
        </a:accent6>
        <a:hlink>
          <a:srgbClr val="64C143"/>
        </a:hlink>
        <a:folHlink>
          <a:srgbClr val="9A9A9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pt_086">
  <a:themeElements>
    <a:clrScheme name="1_ppt_086 1">
      <a:dk1>
        <a:srgbClr val="000000"/>
      </a:dk1>
      <a:lt1>
        <a:srgbClr val="FFFFFF"/>
      </a:lt1>
      <a:dk2>
        <a:srgbClr val="006270"/>
      </a:dk2>
      <a:lt2>
        <a:srgbClr val="FBFEC6"/>
      </a:lt2>
      <a:accent1>
        <a:srgbClr val="A0C435"/>
      </a:accent1>
      <a:accent2>
        <a:srgbClr val="F29F26"/>
      </a:accent2>
      <a:accent3>
        <a:srgbClr val="FFFFFF"/>
      </a:accent3>
      <a:accent4>
        <a:srgbClr val="000000"/>
      </a:accent4>
      <a:accent5>
        <a:srgbClr val="CDDEAE"/>
      </a:accent5>
      <a:accent6>
        <a:srgbClr val="DB9021"/>
      </a:accent6>
      <a:hlink>
        <a:srgbClr val="64C143"/>
      </a:hlink>
      <a:folHlink>
        <a:srgbClr val="9A9A9A"/>
      </a:folHlink>
    </a:clrScheme>
    <a:fontScheme name="1_ppt_086">
      <a:majorFont>
        <a:latin typeface="Verdana"/>
        <a:ea typeface=""/>
        <a:cs typeface="Tahoma"/>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pt_086 1">
        <a:dk1>
          <a:srgbClr val="000000"/>
        </a:dk1>
        <a:lt1>
          <a:srgbClr val="FFFFFF"/>
        </a:lt1>
        <a:dk2>
          <a:srgbClr val="006270"/>
        </a:dk2>
        <a:lt2>
          <a:srgbClr val="FBFEC6"/>
        </a:lt2>
        <a:accent1>
          <a:srgbClr val="A0C435"/>
        </a:accent1>
        <a:accent2>
          <a:srgbClr val="F29F26"/>
        </a:accent2>
        <a:accent3>
          <a:srgbClr val="FFFFFF"/>
        </a:accent3>
        <a:accent4>
          <a:srgbClr val="000000"/>
        </a:accent4>
        <a:accent5>
          <a:srgbClr val="CDDEAE"/>
        </a:accent5>
        <a:accent6>
          <a:srgbClr val="DB9021"/>
        </a:accent6>
        <a:hlink>
          <a:srgbClr val="64C143"/>
        </a:hlink>
        <a:folHlink>
          <a:srgbClr val="9A9A9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ppt_086</Template>
  <TotalTime>459</TotalTime>
  <Pages>0</Pages>
  <Words>2126</Words>
  <Characters>0</Characters>
  <Application>Microsoft Macintosh PowerPoint</Application>
  <DocSecurity>0</DocSecurity>
  <PresentationFormat>On-screen Show (4:3)</PresentationFormat>
  <Lines>0</Lines>
  <Paragraphs>124</Paragraphs>
  <Slides>22</Slides>
  <Notes>2</Notes>
  <HiddenSlides>0</HiddenSlides>
  <MMClips>0</MMClips>
  <ScaleCrop>false</ScaleCrop>
  <HeadingPairs>
    <vt:vector size="4" baseType="variant">
      <vt:variant>
        <vt:lpstr>Theme</vt:lpstr>
      </vt:variant>
      <vt:variant>
        <vt:i4>3</vt:i4>
      </vt:variant>
      <vt:variant>
        <vt:lpstr>Slide Titles</vt:lpstr>
      </vt:variant>
      <vt:variant>
        <vt:i4>22</vt:i4>
      </vt:variant>
    </vt:vector>
  </HeadingPairs>
  <TitlesOfParts>
    <vt:vector size="25" baseType="lpstr">
      <vt:lpstr>ppt_086</vt:lpstr>
      <vt:lpstr>1_ppt_086</vt:lpstr>
      <vt:lpstr>默认设计模板</vt:lpstr>
      <vt:lpstr>Indigenous Knowledge – A Human Capital  for ADAPTATION to Climate Change  in Agriculture and aquaculture   at North Central region, Vietnam</vt:lpstr>
      <vt:lpstr>Introduction</vt:lpstr>
      <vt:lpstr>Introduction (Cont)</vt:lpstr>
      <vt:lpstr>Introduction (Cont)</vt:lpstr>
      <vt:lpstr>IK– a human capital in response to climate change: Concept and international experiences</vt:lpstr>
      <vt:lpstr>IK– human capital in response to climate change: Concept and international experiences (Cont)</vt:lpstr>
      <vt:lpstr>IK– human capital in response to climate change: Concept and international experiences (Cont)</vt:lpstr>
      <vt:lpstr>Increased climate change-induced water disasters are perceived  in the North Central region</vt:lpstr>
      <vt:lpstr>Increased climate change-induced water disasters are perceived  in the North Central region (Cont)</vt:lpstr>
      <vt:lpstr>IK in weather forecast  </vt:lpstr>
      <vt:lpstr>PowerPoint Presentation</vt:lpstr>
      <vt:lpstr>PowerPoint Presentation</vt:lpstr>
      <vt:lpstr>PowerPoint Presentation</vt:lpstr>
      <vt:lpstr>IK use in agriculture </vt:lpstr>
      <vt:lpstr>IK use in agriculture (Cont) </vt:lpstr>
      <vt:lpstr>IK use in aquaculture </vt:lpstr>
      <vt:lpstr>IK use in aquaculture </vt:lpstr>
      <vt:lpstr>Conclusions and recommendations </vt:lpstr>
      <vt:lpstr>Conclusions and recommendations (Cont) </vt:lpstr>
      <vt:lpstr>Conclusions and recommendations (Cont) </vt:lpstr>
      <vt:lpstr>PowerPoint Presentation</vt:lpstr>
      <vt:lpstr>PowerPoint Presentation</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BuiHanh-IPSS</dc:creator>
  <cp:lastModifiedBy>Tan Phan Van</cp:lastModifiedBy>
  <cp:revision>61</cp:revision>
  <cp:lastPrinted>1899-12-30T00:00:00Z</cp:lastPrinted>
  <dcterms:created xsi:type="dcterms:W3CDTF">2010-03-19T11:41:57Z</dcterms:created>
  <dcterms:modified xsi:type="dcterms:W3CDTF">2015-12-17T06:55:50Z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TC103626492052</vt:lpwstr>
  </property>
  <property fmtid="{D5CDD505-2E9C-101B-9397-08002B2CF9AE}" pid="3" name="KSOProductBuildVer">
    <vt:lpwstr>1033-8.1.0.3018</vt:lpwstr>
  </property>
</Properties>
</file>